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61" r:id="rId5"/>
    <p:sldId id="266" r:id="rId6"/>
    <p:sldId id="267" r:id="rId7"/>
    <p:sldId id="268" r:id="rId8"/>
    <p:sldId id="270" r:id="rId9"/>
    <p:sldId id="269" r:id="rId10"/>
    <p:sldId id="277" r:id="rId11"/>
    <p:sldId id="279" r:id="rId12"/>
    <p:sldId id="280" r:id="rId13"/>
    <p:sldId id="281" r:id="rId14"/>
    <p:sldId id="282" r:id="rId15"/>
    <p:sldId id="283" r:id="rId16"/>
    <p:sldId id="284" r:id="rId17"/>
    <p:sldId id="285" r:id="rId18"/>
    <p:sldId id="288" r:id="rId19"/>
    <p:sldId id="286" r:id="rId20"/>
    <p:sldId id="287" r:id="rId21"/>
    <p:sldId id="271" r:id="rId22"/>
    <p:sldId id="272" r:id="rId23"/>
    <p:sldId id="276" r:id="rId24"/>
    <p:sldId id="273" r:id="rId25"/>
    <p:sldId id="274" r:id="rId26"/>
    <p:sldId id="27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4A021"/>
    <a:srgbClr val="90C2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howGuides="1">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9229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811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3486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0988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97449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2276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1234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3956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4084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4897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1141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9718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8900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279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2552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3791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8/28/2026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311554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9307" y="2060848"/>
            <a:ext cx="9217024" cy="720080"/>
          </a:xfrm>
        </p:spPr>
        <p:txBody>
          <a:bodyPr/>
          <a:lstStyle/>
          <a:p>
            <a:pPr algn="ctr"/>
            <a:r>
              <a:rPr lang="bg-BG" sz="2800" b="1" dirty="0" smtClean="0">
                <a:solidFill>
                  <a:srgbClr val="EAE8CF">
                    <a:lumMod val="10000"/>
                  </a:srgbClr>
                </a:solidFill>
                <a:latin typeface="Times New Roman" panose="02020603050405020304" pitchFamily="18" charset="0"/>
              </a:rPr>
              <a:t>Министерство на регионалното развитие</a:t>
            </a:r>
            <a:br>
              <a:rPr lang="bg-BG" sz="2800" b="1" dirty="0" smtClean="0">
                <a:solidFill>
                  <a:srgbClr val="EAE8CF">
                    <a:lumMod val="10000"/>
                  </a:srgbClr>
                </a:solidFill>
                <a:latin typeface="Times New Roman" panose="02020603050405020304" pitchFamily="18" charset="0"/>
              </a:rPr>
            </a:br>
            <a:r>
              <a:rPr lang="bg-BG" sz="2800" b="1" dirty="0" smtClean="0">
                <a:solidFill>
                  <a:srgbClr val="EAE8CF">
                    <a:lumMod val="10000"/>
                  </a:srgbClr>
                </a:solidFill>
                <a:latin typeface="Times New Roman" panose="02020603050405020304" pitchFamily="18" charset="0"/>
              </a:rPr>
              <a:t> и благоустройството</a:t>
            </a:r>
            <a:endParaRPr lang="bg-BG" dirty="0"/>
          </a:p>
        </p:txBody>
      </p:sp>
      <p:sp>
        <p:nvSpPr>
          <p:cNvPr id="3" name="Subtitle 2"/>
          <p:cNvSpPr>
            <a:spLocks noGrp="1"/>
          </p:cNvSpPr>
          <p:nvPr>
            <p:ph type="subTitle" idx="1"/>
          </p:nvPr>
        </p:nvSpPr>
        <p:spPr>
          <a:xfrm>
            <a:off x="671626" y="3413301"/>
            <a:ext cx="9361040" cy="2016224"/>
          </a:xfrm>
        </p:spPr>
        <p:txBody>
          <a:bodyPr>
            <a:noAutofit/>
          </a:bodyPr>
          <a:lstStyle/>
          <a:p>
            <a:pPr lvl="0" algn="ctr">
              <a:lnSpc>
                <a:spcPct val="90000"/>
              </a:lnSpc>
              <a:spcBef>
                <a:spcPct val="0"/>
              </a:spcBef>
              <a:buClrTx/>
            </a:pPr>
            <a:endParaRPr lang="en-US" sz="2400" b="1" dirty="0">
              <a:solidFill>
                <a:srgbClr val="EAE8CF">
                  <a:lumMod val="10000"/>
                </a:srgbClr>
              </a:solidFill>
              <a:latin typeface="Times New Roman" panose="02020603050405020304" pitchFamily="18" charset="0"/>
              <a:ea typeface="+mj-ea"/>
              <a:cs typeface="+mj-cs"/>
            </a:endParaRPr>
          </a:p>
          <a:p>
            <a:pPr lvl="0" algn="ctr">
              <a:lnSpc>
                <a:spcPct val="90000"/>
              </a:lnSpc>
              <a:spcBef>
                <a:spcPct val="0"/>
              </a:spcBef>
              <a:buClrTx/>
            </a:pPr>
            <a:r>
              <a:rPr lang="bg-BG" sz="2400" b="1" dirty="0">
                <a:solidFill>
                  <a:srgbClr val="EAE8CF">
                    <a:lumMod val="10000"/>
                  </a:srgbClr>
                </a:solidFill>
                <a:latin typeface="Times New Roman" panose="02020603050405020304" pitchFamily="18" charset="0"/>
                <a:ea typeface="+mj-ea"/>
                <a:cs typeface="+mj-cs"/>
              </a:rPr>
              <a:t>Работна среща за запознаване и обсъждане на отговорностите по изготвянето на част „Градски екосистеми“ от Националния план за </a:t>
            </a:r>
            <a:r>
              <a:rPr lang="bg-BG" sz="2400" b="1" dirty="0" smtClean="0">
                <a:solidFill>
                  <a:srgbClr val="EAE8CF">
                    <a:lumMod val="10000"/>
                  </a:srgbClr>
                </a:solidFill>
                <a:latin typeface="Times New Roman" panose="02020603050405020304" pitchFamily="18" charset="0"/>
                <a:ea typeface="+mj-ea"/>
                <a:cs typeface="+mj-cs"/>
              </a:rPr>
              <a:t>възстановяване</a:t>
            </a:r>
          </a:p>
          <a:p>
            <a:pPr lvl="0" algn="ctr">
              <a:lnSpc>
                <a:spcPct val="90000"/>
              </a:lnSpc>
              <a:spcBef>
                <a:spcPct val="0"/>
              </a:spcBef>
              <a:buClrTx/>
            </a:pPr>
            <a:endParaRPr lang="bg-BG" sz="2400" b="1" dirty="0">
              <a:solidFill>
                <a:srgbClr val="EAE8CF">
                  <a:lumMod val="10000"/>
                </a:srgbClr>
              </a:solidFill>
              <a:latin typeface="Times New Roman" panose="02020603050405020304" pitchFamily="18" charset="0"/>
              <a:ea typeface="+mj-ea"/>
              <a:cs typeface="+mj-cs"/>
            </a:endParaRPr>
          </a:p>
          <a:p>
            <a:pPr lvl="0" algn="ctr">
              <a:lnSpc>
                <a:spcPct val="90000"/>
              </a:lnSpc>
              <a:spcBef>
                <a:spcPct val="0"/>
              </a:spcBef>
              <a:buClrTx/>
            </a:pPr>
            <a:endParaRPr lang="bg-BG" b="1" dirty="0">
              <a:solidFill>
                <a:srgbClr val="EAE8CF">
                  <a:lumMod val="10000"/>
                </a:srgbClr>
              </a:solidFill>
              <a:latin typeface="Times New Roman" panose="02020603050405020304" pitchFamily="18" charset="0"/>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1625" y="1826110"/>
            <a:ext cx="1054845" cy="954817"/>
          </a:xfrm>
          <a:prstGeom prst="rect">
            <a:avLst/>
          </a:prstGeom>
        </p:spPr>
      </p:pic>
    </p:spTree>
    <p:extLst>
      <p:ext uri="{BB962C8B-B14F-4D97-AF65-F5344CB8AC3E}">
        <p14:creationId xmlns:p14="http://schemas.microsoft.com/office/powerpoint/2010/main" val="4153355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0463" y="144016"/>
            <a:ext cx="9292001" cy="6569968"/>
          </a:xfrm>
          <a:prstGeom prst="rect">
            <a:avLst/>
          </a:prstGeom>
        </p:spPr>
      </p:pic>
    </p:spTree>
    <p:extLst>
      <p:ext uri="{BB962C8B-B14F-4D97-AF65-F5344CB8AC3E}">
        <p14:creationId xmlns:p14="http://schemas.microsoft.com/office/powerpoint/2010/main" val="4134463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8" cy="6669697"/>
          </a:xfrm>
        </p:spPr>
      </p:pic>
    </p:spTree>
    <p:extLst>
      <p:ext uri="{BB962C8B-B14F-4D97-AF65-F5344CB8AC3E}">
        <p14:creationId xmlns:p14="http://schemas.microsoft.com/office/powerpoint/2010/main" val="262444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8" cy="6669696"/>
          </a:xfrm>
        </p:spPr>
      </p:pic>
    </p:spTree>
    <p:extLst>
      <p:ext uri="{BB962C8B-B14F-4D97-AF65-F5344CB8AC3E}">
        <p14:creationId xmlns:p14="http://schemas.microsoft.com/office/powerpoint/2010/main" val="2642727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8" cy="6669696"/>
          </a:xfrm>
        </p:spPr>
      </p:pic>
    </p:spTree>
    <p:extLst>
      <p:ext uri="{BB962C8B-B14F-4D97-AF65-F5344CB8AC3E}">
        <p14:creationId xmlns:p14="http://schemas.microsoft.com/office/powerpoint/2010/main" val="2914997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8" cy="6669696"/>
          </a:xfrm>
        </p:spPr>
      </p:pic>
    </p:spTree>
    <p:extLst>
      <p:ext uri="{BB962C8B-B14F-4D97-AF65-F5344CB8AC3E}">
        <p14:creationId xmlns:p14="http://schemas.microsoft.com/office/powerpoint/2010/main" val="4087214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7" cy="6669696"/>
          </a:xfrm>
        </p:spPr>
      </p:pic>
    </p:spTree>
    <p:extLst>
      <p:ext uri="{BB962C8B-B14F-4D97-AF65-F5344CB8AC3E}">
        <p14:creationId xmlns:p14="http://schemas.microsoft.com/office/powerpoint/2010/main" val="2071915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7" cy="6669696"/>
          </a:xfrm>
        </p:spPr>
      </p:pic>
    </p:spTree>
    <p:extLst>
      <p:ext uri="{BB962C8B-B14F-4D97-AF65-F5344CB8AC3E}">
        <p14:creationId xmlns:p14="http://schemas.microsoft.com/office/powerpoint/2010/main" val="2550982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7" cy="6669696"/>
          </a:xfrm>
        </p:spPr>
      </p:pic>
    </p:spTree>
    <p:extLst>
      <p:ext uri="{BB962C8B-B14F-4D97-AF65-F5344CB8AC3E}">
        <p14:creationId xmlns:p14="http://schemas.microsoft.com/office/powerpoint/2010/main" val="1720962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196752"/>
            <a:ext cx="8596668" cy="5256583"/>
          </a:xfrm>
        </p:spPr>
        <p:txBody>
          <a:bodyPr>
            <a:normAutofit fontScale="92500" lnSpcReduction="10000"/>
          </a:bodyPr>
          <a:lstStyle/>
          <a:p>
            <a:pPr marL="0" indent="0">
              <a:buNone/>
            </a:pPr>
            <a:r>
              <a:rPr lang="ru-RU" dirty="0"/>
              <a:t>Член 14, параграф 4 от Регламент (ЕС) 2024/1991 позволява на ДЧ да обединят градските екосистемни зони на два или повече съседни града или по-малки градове и предградия, или и двете, в една градска екосистемна зона, обща за тези градове или по-малки градове и предградия, съответно.</a:t>
            </a:r>
          </a:p>
          <a:p>
            <a:pPr marL="0" indent="0">
              <a:buNone/>
            </a:pPr>
            <a:r>
              <a:rPr lang="ru-RU" dirty="0" smtClean="0"/>
              <a:t>Поради </a:t>
            </a:r>
            <a:r>
              <a:rPr lang="ru-RU" dirty="0"/>
              <a:t>непосредствената близост и </a:t>
            </a:r>
            <a:r>
              <a:rPr lang="ru-RU" dirty="0" smtClean="0"/>
              <a:t>морфологична </a:t>
            </a:r>
            <a:r>
              <a:rPr lang="ru-RU" dirty="0"/>
              <a:t>свързаност се предлага обединяването на две групи градски екосистемни </a:t>
            </a:r>
            <a:r>
              <a:rPr lang="ru-RU" dirty="0" smtClean="0"/>
              <a:t>зони:</a:t>
            </a:r>
          </a:p>
          <a:p>
            <a:r>
              <a:rPr lang="ru-RU" dirty="0" smtClean="0"/>
              <a:t>Велико </a:t>
            </a:r>
            <a:r>
              <a:rPr lang="ru-RU" dirty="0"/>
              <a:t>Търново, Горна Оряховица и </a:t>
            </a:r>
            <a:r>
              <a:rPr lang="ru-RU" dirty="0" smtClean="0"/>
              <a:t>Лясковец;</a:t>
            </a:r>
          </a:p>
          <a:p>
            <a:r>
              <a:rPr lang="ru-RU" sz="1800" dirty="0" smtClean="0"/>
              <a:t>София</a:t>
            </a:r>
            <a:r>
              <a:rPr lang="ru-RU" sz="1800" dirty="0"/>
              <a:t>, Божурище и Костинброд. </a:t>
            </a:r>
          </a:p>
          <a:p>
            <a:pPr marL="0" indent="0">
              <a:buNone/>
            </a:pPr>
            <a:r>
              <a:rPr lang="ru-RU" b="1" dirty="0" smtClean="0"/>
              <a:t>Последици </a:t>
            </a:r>
            <a:r>
              <a:rPr lang="ru-RU" b="1" dirty="0"/>
              <a:t>от </a:t>
            </a:r>
            <a:r>
              <a:rPr lang="ru-RU" b="1" dirty="0" smtClean="0"/>
              <a:t>обединяването </a:t>
            </a:r>
          </a:p>
          <a:p>
            <a:r>
              <a:rPr lang="ru-RU" dirty="0" smtClean="0"/>
              <a:t>за </a:t>
            </a:r>
            <a:r>
              <a:rPr lang="ru-RU" dirty="0"/>
              <a:t>всяка от двете групи ще бъде определена една обща градска </a:t>
            </a:r>
            <a:r>
              <a:rPr lang="ru-RU" dirty="0" smtClean="0"/>
              <a:t>екосистемна зона </a:t>
            </a:r>
            <a:r>
              <a:rPr lang="ru-RU" dirty="0"/>
              <a:t>с единен код и общ пространствен обхват, включващ територии от няколко съседни общини. </a:t>
            </a:r>
            <a:endParaRPr lang="ru-RU" dirty="0" smtClean="0"/>
          </a:p>
          <a:p>
            <a:r>
              <a:rPr lang="ru-RU" dirty="0" smtClean="0"/>
              <a:t>Данните </a:t>
            </a:r>
            <a:r>
              <a:rPr lang="ru-RU" dirty="0"/>
              <a:t>за площта на градските зелени площи и покритието от дървесни корони ще се отчитат за обединената област, а планирането и изпълнението </a:t>
            </a:r>
            <a:r>
              <a:rPr lang="ru-RU" dirty="0" smtClean="0"/>
              <a:t>на </a:t>
            </a:r>
            <a:r>
              <a:rPr lang="ru-RU" dirty="0"/>
              <a:t>мерките ще изискват координация между съответните общини. </a:t>
            </a:r>
            <a:endParaRPr lang="ru-RU" dirty="0" smtClean="0"/>
          </a:p>
          <a:p>
            <a:r>
              <a:rPr lang="ru-RU" b="1" dirty="0" smtClean="0"/>
              <a:t>Обединяването </a:t>
            </a:r>
            <a:r>
              <a:rPr lang="ru-RU" b="1" dirty="0"/>
              <a:t>не променя административните граници или правомощията на общините, нито ограничава възможността всяка от тях да планира и изпълнява мерки на своята територия.</a:t>
            </a:r>
            <a:endParaRPr lang="en-US" b="1" dirty="0"/>
          </a:p>
        </p:txBody>
      </p:sp>
      <p:sp>
        <p:nvSpPr>
          <p:cNvPr id="5" name="Title 1"/>
          <p:cNvSpPr>
            <a:spLocks noGrp="1"/>
          </p:cNvSpPr>
          <p:nvPr>
            <p:ph type="title"/>
          </p:nvPr>
        </p:nvSpPr>
        <p:spPr>
          <a:xfrm>
            <a:off x="263352" y="404664"/>
            <a:ext cx="10305156" cy="644650"/>
          </a:xfrm>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Обединение на градски екосистеми</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788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7" cy="6669696"/>
          </a:xfrm>
        </p:spPr>
      </p:pic>
    </p:spTree>
    <p:extLst>
      <p:ext uri="{BB962C8B-B14F-4D97-AF65-F5344CB8AC3E}">
        <p14:creationId xmlns:p14="http://schemas.microsoft.com/office/powerpoint/2010/main" val="1467045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20688"/>
            <a:ext cx="9361040" cy="1280890"/>
          </a:xfrm>
        </p:spPr>
        <p:txBody>
          <a:bodyPr/>
          <a:lstStyle/>
          <a:p>
            <a:r>
              <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Регламент (ЕС) 2024/1991 на Европейския парламент и на Съвета от 24 юни 2024 година относно възстановяването на природата</a:t>
            </a:r>
            <a:endParaRPr lang="bg-BG" b="1" dirty="0"/>
          </a:p>
        </p:txBody>
      </p:sp>
      <p:sp>
        <p:nvSpPr>
          <p:cNvPr id="3" name="Content Placeholder 2"/>
          <p:cNvSpPr>
            <a:spLocks noGrp="1"/>
          </p:cNvSpPr>
          <p:nvPr>
            <p:ph idx="1"/>
          </p:nvPr>
        </p:nvSpPr>
        <p:spPr>
          <a:xfrm>
            <a:off x="335360" y="2060848"/>
            <a:ext cx="9865096" cy="3777622"/>
          </a:xfrm>
          <a:noFill/>
          <a:ln>
            <a:noFill/>
          </a:ln>
        </p:spPr>
        <p:style>
          <a:lnRef idx="2">
            <a:schemeClr val="accent4"/>
          </a:lnRef>
          <a:fillRef idx="1">
            <a:schemeClr val="lt1"/>
          </a:fillRef>
          <a:effectRef idx="0">
            <a:schemeClr val="accent4"/>
          </a:effectRef>
          <a:fontRef idx="minor">
            <a:schemeClr val="dk1"/>
          </a:fontRef>
        </p:style>
        <p:txBody>
          <a:bodyPr>
            <a:normAutofit fontScale="92500"/>
          </a:bodyPr>
          <a:lstStyle/>
          <a:p>
            <a:r>
              <a:rPr lang="bg-BG" sz="2800" b="1" dirty="0" smtClean="0">
                <a:solidFill>
                  <a:prstClr val="black"/>
                </a:solidFill>
                <a:latin typeface="Times New Roman" panose="02020603050405020304" pitchFamily="18" charset="0"/>
                <a:cs typeface="Times New Roman" panose="02020603050405020304" pitchFamily="18" charset="0"/>
              </a:rPr>
              <a:t>Правно обвързващи</a:t>
            </a:r>
            <a:r>
              <a:rPr lang="en-US" sz="2800" b="1" dirty="0" smtClean="0">
                <a:solidFill>
                  <a:prstClr val="black"/>
                </a:solidFill>
                <a:latin typeface="Times New Roman" panose="02020603050405020304" pitchFamily="18" charset="0"/>
                <a:cs typeface="Times New Roman" panose="02020603050405020304" pitchFamily="18" charset="0"/>
              </a:rPr>
              <a:t> </a:t>
            </a:r>
            <a:r>
              <a:rPr lang="bg-BG" sz="2800" b="1" dirty="0" smtClean="0">
                <a:solidFill>
                  <a:prstClr val="black"/>
                </a:solidFill>
                <a:latin typeface="Times New Roman" panose="02020603050405020304" pitchFamily="18" charset="0"/>
                <a:cs typeface="Times New Roman" panose="02020603050405020304" pitchFamily="18" charset="0"/>
              </a:rPr>
              <a:t>цели, които допринасят за: </a:t>
            </a:r>
          </a:p>
          <a:p>
            <a:pPr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дългосрочното и устойчиво възстановяване на биологичното разнообразие и устойчивостта на екосистемите в сухоземните и морските пространства на държавите членки чрез възстановяване на увредените </a:t>
            </a:r>
            <a:r>
              <a:rPr lang="ru-RU" sz="2400" dirty="0" smtClean="0">
                <a:solidFill>
                  <a:schemeClr val="tx1"/>
                </a:solidFill>
                <a:latin typeface="Times New Roman" panose="02020603050405020304" pitchFamily="18" charset="0"/>
                <a:cs typeface="Times New Roman" panose="02020603050405020304" pitchFamily="18" charset="0"/>
              </a:rPr>
              <a:t>екосистеми </a:t>
            </a:r>
          </a:p>
          <a:p>
            <a:pPr algn="just">
              <a:buFont typeface="Wingdings" panose="05000000000000000000" pitchFamily="2" charset="2"/>
              <a:buChar char="Ø"/>
            </a:pPr>
            <a:r>
              <a:rPr lang="ru-RU" sz="2400" dirty="0" smtClean="0">
                <a:solidFill>
                  <a:schemeClr val="tx1"/>
                </a:solidFill>
                <a:latin typeface="Times New Roman" panose="02020603050405020304" pitchFamily="18" charset="0"/>
                <a:cs typeface="Times New Roman" panose="02020603050405020304" pitchFamily="18" charset="0"/>
              </a:rPr>
              <a:t>постигане </a:t>
            </a:r>
            <a:r>
              <a:rPr lang="ru-RU" sz="2400" dirty="0">
                <a:solidFill>
                  <a:schemeClr val="tx1"/>
                </a:solidFill>
                <a:latin typeface="Times New Roman" panose="02020603050405020304" pitchFamily="18" charset="0"/>
                <a:cs typeface="Times New Roman" panose="02020603050405020304" pitchFamily="18" charset="0"/>
              </a:rPr>
              <a:t>на основните цели на Съюза за смекчаване на изменението на климата, адаптиране към него и неутралност по отношение на деградацията на </a:t>
            </a:r>
            <a:r>
              <a:rPr lang="ru-RU" sz="2400" dirty="0" smtClean="0">
                <a:solidFill>
                  <a:schemeClr val="tx1"/>
                </a:solidFill>
                <a:latin typeface="Times New Roman" panose="02020603050405020304" pitchFamily="18" charset="0"/>
                <a:cs typeface="Times New Roman" panose="02020603050405020304" pitchFamily="18" charset="0"/>
              </a:rPr>
              <a:t>земите </a:t>
            </a:r>
          </a:p>
          <a:p>
            <a:pPr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п</a:t>
            </a:r>
            <a:r>
              <a:rPr lang="ru-RU" sz="2400" dirty="0" smtClean="0">
                <a:solidFill>
                  <a:schemeClr val="tx1"/>
                </a:solidFill>
                <a:latin typeface="Times New Roman" panose="02020603050405020304" pitchFamily="18" charset="0"/>
                <a:cs typeface="Times New Roman" panose="02020603050405020304" pitchFamily="18" charset="0"/>
              </a:rPr>
              <a:t>овишаване </a:t>
            </a:r>
            <a:r>
              <a:rPr lang="ru-RU" sz="2400" dirty="0">
                <a:solidFill>
                  <a:schemeClr val="tx1"/>
                </a:solidFill>
                <a:latin typeface="Times New Roman" panose="02020603050405020304" pitchFamily="18" charset="0"/>
                <a:cs typeface="Times New Roman" panose="02020603050405020304" pitchFamily="18" charset="0"/>
              </a:rPr>
              <a:t>на продоволствената </a:t>
            </a:r>
            <a:r>
              <a:rPr lang="ru-RU" sz="2400" dirty="0" smtClean="0">
                <a:solidFill>
                  <a:schemeClr val="tx1"/>
                </a:solidFill>
                <a:latin typeface="Times New Roman" panose="02020603050405020304" pitchFamily="18" charset="0"/>
                <a:cs typeface="Times New Roman" panose="02020603050405020304" pitchFamily="18" charset="0"/>
              </a:rPr>
              <a:t>сигурност</a:t>
            </a:r>
          </a:p>
          <a:p>
            <a:pPr algn="just">
              <a:buFont typeface="Wingdings" panose="05000000000000000000" pitchFamily="2" charset="2"/>
              <a:buChar char="Ø"/>
            </a:pPr>
            <a:r>
              <a:rPr lang="ru-RU" sz="2400" dirty="0" smtClean="0">
                <a:solidFill>
                  <a:schemeClr val="tx1"/>
                </a:solidFill>
                <a:latin typeface="Times New Roman" panose="02020603050405020304" pitchFamily="18" charset="0"/>
                <a:cs typeface="Times New Roman" panose="02020603050405020304" pitchFamily="18" charset="0"/>
              </a:rPr>
              <a:t>изпълнение </a:t>
            </a:r>
            <a:r>
              <a:rPr lang="ru-RU" sz="2400" dirty="0">
                <a:solidFill>
                  <a:schemeClr val="tx1"/>
                </a:solidFill>
                <a:latin typeface="Times New Roman" panose="02020603050405020304" pitchFamily="18" charset="0"/>
                <a:cs typeface="Times New Roman" panose="02020603050405020304" pitchFamily="18" charset="0"/>
              </a:rPr>
              <a:t>на международните задължения на </a:t>
            </a:r>
            <a:r>
              <a:rPr lang="ru-RU" sz="2400" dirty="0" smtClean="0">
                <a:solidFill>
                  <a:schemeClr val="tx1"/>
                </a:solidFill>
                <a:latin typeface="Times New Roman" panose="02020603050405020304" pitchFamily="18" charset="0"/>
                <a:cs typeface="Times New Roman" panose="02020603050405020304" pitchFamily="18" charset="0"/>
              </a:rPr>
              <a:t>Съюза</a:t>
            </a:r>
            <a:endParaRPr lang="bg-BG"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679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43472" y="94151"/>
            <a:ext cx="9433047" cy="6669695"/>
          </a:xfrm>
        </p:spPr>
      </p:pic>
    </p:spTree>
    <p:extLst>
      <p:ext uri="{BB962C8B-B14F-4D97-AF65-F5344CB8AC3E}">
        <p14:creationId xmlns:p14="http://schemas.microsoft.com/office/powerpoint/2010/main" val="1590486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9692" y="1556792"/>
            <a:ext cx="8596668" cy="5040560"/>
          </a:xfrm>
        </p:spPr>
        <p:txBody>
          <a:bodyPr>
            <a:normAutofit/>
          </a:bodyPr>
          <a:lstStyle/>
          <a:p>
            <a:pPr marL="0" indent="0">
              <a:buNone/>
            </a:pPr>
            <a:r>
              <a:rPr lang="ru-RU" b="1" dirty="0">
                <a:solidFill>
                  <a:schemeClr val="tx1"/>
                </a:solidFill>
              </a:rPr>
              <a:t>Изискване на </a:t>
            </a:r>
            <a:r>
              <a:rPr lang="ru-RU" b="1" dirty="0" smtClean="0">
                <a:solidFill>
                  <a:schemeClr val="tx1"/>
                </a:solidFill>
              </a:rPr>
              <a:t>Регламента - </a:t>
            </a:r>
            <a:r>
              <a:rPr lang="ru-RU" dirty="0" smtClean="0">
                <a:solidFill>
                  <a:schemeClr val="tx1"/>
                </a:solidFill>
              </a:rPr>
              <a:t>За</a:t>
            </a:r>
            <a:r>
              <a:rPr lang="ru-RU" b="1" dirty="0" smtClean="0">
                <a:solidFill>
                  <a:schemeClr val="tx1"/>
                </a:solidFill>
              </a:rPr>
              <a:t> </a:t>
            </a:r>
            <a:r>
              <a:rPr lang="ru-RU" dirty="0">
                <a:solidFill>
                  <a:schemeClr val="tx1"/>
                </a:solidFill>
              </a:rPr>
              <a:t>мерките, насочени към постигане на целта за липса на нетна загуба до 2030 г., следва да бъдат посочени</a:t>
            </a:r>
            <a:r>
              <a:rPr lang="ru-RU" dirty="0" smtClean="0">
                <a:solidFill>
                  <a:schemeClr val="tx1"/>
                </a:solidFill>
              </a:rPr>
              <a:t>:</a:t>
            </a:r>
          </a:p>
          <a:p>
            <a:r>
              <a:rPr lang="ru-RU" dirty="0" smtClean="0">
                <a:solidFill>
                  <a:schemeClr val="tx1"/>
                </a:solidFill>
              </a:rPr>
              <a:t>индикативна </a:t>
            </a:r>
            <a:r>
              <a:rPr lang="ru-RU" dirty="0">
                <a:solidFill>
                  <a:schemeClr val="tx1"/>
                </a:solidFill>
              </a:rPr>
              <a:t>обща площ на териториите, които ще бъдат обхванати от мерки за възстановяване</a:t>
            </a:r>
            <a:r>
              <a:rPr lang="ru-RU" dirty="0" smtClean="0">
                <a:solidFill>
                  <a:schemeClr val="tx1"/>
                </a:solidFill>
              </a:rPr>
              <a:t>;</a:t>
            </a:r>
          </a:p>
          <a:p>
            <a:r>
              <a:rPr lang="ru-RU" dirty="0" smtClean="0">
                <a:solidFill>
                  <a:schemeClr val="tx1"/>
                </a:solidFill>
              </a:rPr>
              <a:t>диапазон </a:t>
            </a:r>
            <a:r>
              <a:rPr lang="ru-RU" dirty="0">
                <a:solidFill>
                  <a:schemeClr val="tx1"/>
                </a:solidFill>
              </a:rPr>
              <a:t>на стойността, </a:t>
            </a:r>
            <a:r>
              <a:rPr lang="ru-RU" dirty="0" smtClean="0">
                <a:solidFill>
                  <a:schemeClr val="tx1"/>
                </a:solidFill>
              </a:rPr>
              <a:t>включващ най-ниска </a:t>
            </a:r>
            <a:r>
              <a:rPr lang="ru-RU" dirty="0">
                <a:solidFill>
                  <a:schemeClr val="tx1"/>
                </a:solidFill>
              </a:rPr>
              <a:t>приблизителна </a:t>
            </a:r>
            <a:r>
              <a:rPr lang="ru-RU" dirty="0" smtClean="0">
                <a:solidFill>
                  <a:schemeClr val="tx1"/>
                </a:solidFill>
              </a:rPr>
              <a:t>стойност и най-висока </a:t>
            </a:r>
            <a:r>
              <a:rPr lang="ru-RU" dirty="0">
                <a:solidFill>
                  <a:schemeClr val="tx1"/>
                </a:solidFill>
              </a:rPr>
              <a:t>приблизителна </a:t>
            </a:r>
            <a:r>
              <a:rPr lang="ru-RU" dirty="0" smtClean="0">
                <a:solidFill>
                  <a:schemeClr val="tx1"/>
                </a:solidFill>
              </a:rPr>
              <a:t>стойност;</a:t>
            </a:r>
          </a:p>
          <a:p>
            <a:r>
              <a:rPr lang="ru-RU" dirty="0" smtClean="0">
                <a:solidFill>
                  <a:schemeClr val="tx1"/>
                </a:solidFill>
              </a:rPr>
              <a:t>описание </a:t>
            </a:r>
            <a:r>
              <a:rPr lang="ru-RU" dirty="0">
                <a:solidFill>
                  <a:schemeClr val="tx1"/>
                </a:solidFill>
              </a:rPr>
              <a:t>на подхода, използван за определяне на индикативната площ и </a:t>
            </a:r>
            <a:r>
              <a:rPr lang="ru-RU" dirty="0" smtClean="0">
                <a:solidFill>
                  <a:schemeClr val="tx1"/>
                </a:solidFill>
              </a:rPr>
              <a:t>диапазона. </a:t>
            </a:r>
          </a:p>
          <a:p>
            <a:pPr marL="0" indent="0">
              <a:buNone/>
            </a:pPr>
            <a:r>
              <a:rPr lang="bg-BG" b="1" dirty="0" smtClean="0">
                <a:solidFill>
                  <a:schemeClr val="tx1"/>
                </a:solidFill>
              </a:rPr>
              <a:t>Предложение </a:t>
            </a:r>
            <a:r>
              <a:rPr lang="bg-BG" b="1" dirty="0">
                <a:solidFill>
                  <a:schemeClr val="tx1"/>
                </a:solidFill>
              </a:rPr>
              <a:t>за подход:</a:t>
            </a:r>
          </a:p>
          <a:p>
            <a:r>
              <a:rPr lang="ru-RU" dirty="0" smtClean="0">
                <a:solidFill>
                  <a:schemeClr val="tx1"/>
                </a:solidFill>
              </a:rPr>
              <a:t>Индикативната </a:t>
            </a:r>
            <a:r>
              <a:rPr lang="ru-RU" dirty="0">
                <a:solidFill>
                  <a:schemeClr val="tx1"/>
                </a:solidFill>
              </a:rPr>
              <a:t>стойност да бъде определена въз основа на наличните мерки, техния известен или прогнозен териториален обхват и площта на картографираните градски екосистеми</a:t>
            </a:r>
            <a:r>
              <a:rPr lang="ru-RU" dirty="0" smtClean="0">
                <a:solidFill>
                  <a:schemeClr val="tx1"/>
                </a:solidFill>
              </a:rPr>
              <a:t>.</a:t>
            </a:r>
          </a:p>
          <a:p>
            <a:r>
              <a:rPr lang="ru-RU" dirty="0" smtClean="0">
                <a:solidFill>
                  <a:schemeClr val="tx1"/>
                </a:solidFill>
              </a:rPr>
              <a:t>За </a:t>
            </a:r>
            <a:r>
              <a:rPr lang="ru-RU" dirty="0">
                <a:solidFill>
                  <a:schemeClr val="tx1"/>
                </a:solidFill>
              </a:rPr>
              <a:t>всяка индикативна стойност да бъде определен диапазон, отразяващ несигурността на наличните данни.</a:t>
            </a:r>
            <a:endParaRPr lang="en-US" dirty="0">
              <a:solidFill>
                <a:schemeClr val="tx1"/>
              </a:solidFill>
            </a:endParaRPr>
          </a:p>
        </p:txBody>
      </p:sp>
      <p:sp>
        <p:nvSpPr>
          <p:cNvPr id="4" name="Title 1"/>
          <p:cNvSpPr>
            <a:spLocks noGrp="1"/>
          </p:cNvSpPr>
          <p:nvPr>
            <p:ph type="title"/>
          </p:nvPr>
        </p:nvSpPr>
        <p:spPr>
          <a:xfrm>
            <a:off x="263352" y="404664"/>
            <a:ext cx="9073008" cy="644650"/>
          </a:xfrm>
        </p:spPr>
        <p:txBody>
          <a:bodyPr>
            <a:normAutofit fontScale="90000"/>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Определяне на подходящи територии за постигане на целта за липса на нетна загуба</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51694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12777"/>
            <a:ext cx="8596668" cy="4628586"/>
          </a:xfrm>
        </p:spPr>
        <p:txBody>
          <a:bodyPr>
            <a:normAutofit/>
          </a:bodyPr>
          <a:lstStyle/>
          <a:p>
            <a:r>
              <a:rPr lang="ru-RU" dirty="0">
                <a:solidFill>
                  <a:schemeClr val="tx1"/>
                </a:solidFill>
              </a:rPr>
              <a:t>Към момента 10 от поканените 56 общини са предложили мерки с различна степен на конкретност и детайлност</a:t>
            </a:r>
            <a:r>
              <a:rPr lang="ru-RU" dirty="0" smtClean="0">
                <a:solidFill>
                  <a:schemeClr val="tx1"/>
                </a:solidFill>
              </a:rPr>
              <a:t>.</a:t>
            </a:r>
          </a:p>
          <a:p>
            <a:r>
              <a:rPr lang="ru-RU" dirty="0" smtClean="0">
                <a:solidFill>
                  <a:schemeClr val="tx1"/>
                </a:solidFill>
              </a:rPr>
              <a:t>МРРБ </a:t>
            </a:r>
            <a:r>
              <a:rPr lang="ru-RU" dirty="0">
                <a:solidFill>
                  <a:schemeClr val="tx1"/>
                </a:solidFill>
              </a:rPr>
              <a:t>обобщава информацията за приложими мерки и дейности по оперативните </a:t>
            </a:r>
            <a:r>
              <a:rPr lang="ru-RU" dirty="0" smtClean="0">
                <a:solidFill>
                  <a:schemeClr val="tx1"/>
                </a:solidFill>
              </a:rPr>
              <a:t>програми.</a:t>
            </a:r>
          </a:p>
          <a:p>
            <a:r>
              <a:rPr lang="ru-RU" dirty="0" smtClean="0">
                <a:solidFill>
                  <a:schemeClr val="tx1"/>
                </a:solidFill>
              </a:rPr>
              <a:t>За </a:t>
            </a:r>
            <a:r>
              <a:rPr lang="ru-RU" dirty="0">
                <a:solidFill>
                  <a:schemeClr val="tx1"/>
                </a:solidFill>
              </a:rPr>
              <a:t>първия работен вариант на НПВ се предлага да бъде включен общ пакет от национални мерки, формулиран въз основа на</a:t>
            </a:r>
            <a:r>
              <a:rPr lang="ru-RU" dirty="0" smtClean="0">
                <a:solidFill>
                  <a:schemeClr val="tx1"/>
                </a:solidFill>
              </a:rPr>
              <a:t>:</a:t>
            </a:r>
          </a:p>
          <a:p>
            <a:pPr lvl="1"/>
            <a:r>
              <a:rPr lang="ru-RU" dirty="0" smtClean="0">
                <a:solidFill>
                  <a:schemeClr val="tx1"/>
                </a:solidFill>
              </a:rPr>
              <a:t>предложенията </a:t>
            </a:r>
            <a:r>
              <a:rPr lang="ru-RU" dirty="0">
                <a:solidFill>
                  <a:schemeClr val="tx1"/>
                </a:solidFill>
              </a:rPr>
              <a:t>на общините</a:t>
            </a:r>
            <a:r>
              <a:rPr lang="ru-RU" dirty="0" smtClean="0">
                <a:solidFill>
                  <a:schemeClr val="tx1"/>
                </a:solidFill>
              </a:rPr>
              <a:t>;</a:t>
            </a:r>
          </a:p>
          <a:p>
            <a:pPr lvl="1"/>
            <a:r>
              <a:rPr lang="ru-RU" dirty="0" smtClean="0">
                <a:solidFill>
                  <a:schemeClr val="tx1"/>
                </a:solidFill>
              </a:rPr>
              <a:t>идентифицираните </a:t>
            </a:r>
            <a:r>
              <a:rPr lang="ru-RU" dirty="0">
                <a:solidFill>
                  <a:schemeClr val="tx1"/>
                </a:solidFill>
              </a:rPr>
              <a:t>мерки по оперативните програми</a:t>
            </a:r>
            <a:r>
              <a:rPr lang="ru-RU" dirty="0" smtClean="0">
                <a:solidFill>
                  <a:schemeClr val="tx1"/>
                </a:solidFill>
              </a:rPr>
              <a:t>;</a:t>
            </a:r>
          </a:p>
          <a:p>
            <a:r>
              <a:rPr lang="ru-RU" dirty="0" smtClean="0">
                <a:solidFill>
                  <a:schemeClr val="tx1"/>
                </a:solidFill>
              </a:rPr>
              <a:t>Първоначално </a:t>
            </a:r>
            <a:r>
              <a:rPr lang="ru-RU" dirty="0">
                <a:solidFill>
                  <a:schemeClr val="tx1"/>
                </a:solidFill>
              </a:rPr>
              <a:t>общите мерки ще бъдат посочени като планирани мерки, приложими за всички относими градски екосистемни области</a:t>
            </a:r>
            <a:r>
              <a:rPr lang="ru-RU" dirty="0" smtClean="0">
                <a:solidFill>
                  <a:schemeClr val="tx1"/>
                </a:solidFill>
              </a:rPr>
              <a:t>.</a:t>
            </a:r>
          </a:p>
          <a:p>
            <a:r>
              <a:rPr lang="ru-RU" dirty="0" smtClean="0">
                <a:solidFill>
                  <a:schemeClr val="tx1"/>
                </a:solidFill>
              </a:rPr>
              <a:t>Конкретните </a:t>
            </a:r>
            <a:r>
              <a:rPr lang="ru-RU" dirty="0">
                <a:solidFill>
                  <a:schemeClr val="tx1"/>
                </a:solidFill>
              </a:rPr>
              <a:t>мерки, предоставени от отделните общини, ще бъдат запазени и допълнително прецизирани при допълването на НПВ през шестте месеца след подаването на първия работен вариант.</a:t>
            </a:r>
            <a:endParaRPr lang="en-US" dirty="0">
              <a:solidFill>
                <a:schemeClr val="tx1"/>
              </a:solidFill>
            </a:endParaRPr>
          </a:p>
        </p:txBody>
      </p:sp>
      <p:sp>
        <p:nvSpPr>
          <p:cNvPr id="4" name="Title 1"/>
          <p:cNvSpPr>
            <a:spLocks noGrp="1"/>
          </p:cNvSpPr>
          <p:nvPr>
            <p:ph type="title"/>
          </p:nvPr>
        </p:nvSpPr>
        <p:spPr>
          <a:xfrm>
            <a:off x="263352" y="404664"/>
            <a:ext cx="10305156" cy="644650"/>
          </a:xfrm>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Предложение за подход за определяне на начален пакет от мерки</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8073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Предложение за начален пакет от мерки</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в процес на изпълнение</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540034526"/>
              </p:ext>
            </p:extLst>
          </p:nvPr>
        </p:nvGraphicFramePr>
        <p:xfrm>
          <a:off x="551384" y="1484784"/>
          <a:ext cx="10200982" cy="4940013"/>
        </p:xfrm>
        <a:graphic>
          <a:graphicData uri="http://schemas.openxmlformats.org/drawingml/2006/table">
            <a:tbl>
              <a:tblPr firstRow="1" firstCol="1" bandRow="1"/>
              <a:tblGrid>
                <a:gridCol w="4018569">
                  <a:extLst>
                    <a:ext uri="{9D8B030D-6E8A-4147-A177-3AD203B41FA5}">
                      <a16:colId xmlns:a16="http://schemas.microsoft.com/office/drawing/2014/main" val="1167189371"/>
                    </a:ext>
                  </a:extLst>
                </a:gridCol>
                <a:gridCol w="6182413">
                  <a:extLst>
                    <a:ext uri="{9D8B030D-6E8A-4147-A177-3AD203B41FA5}">
                      <a16:colId xmlns:a16="http://schemas.microsoft.com/office/drawing/2014/main" val="3058810023"/>
                    </a:ext>
                  </a:extLst>
                </a:gridCol>
              </a:tblGrid>
              <a:tr h="510015">
                <a:tc>
                  <a:txBody>
                    <a:bodyPr/>
                    <a:lstStyle/>
                    <a:p>
                      <a:pPr>
                        <a:lnSpc>
                          <a:spcPct val="105000"/>
                        </a:lnSpc>
                        <a:spcAft>
                          <a:spcPts val="0"/>
                        </a:spcAft>
                      </a:pPr>
                      <a:r>
                        <a:rPr lang="bg-BG" sz="1200" b="1" noProof="0" dirty="0" smtClean="0">
                          <a:solidFill>
                            <a:srgbClr val="1F4E2B"/>
                          </a:solidFill>
                          <a:effectLst/>
                          <a:latin typeface="Times New Roman" panose="02020603050405020304" pitchFamily="18" charset="0"/>
                          <a:ea typeface="MS Mincho"/>
                          <a:cs typeface="Times New Roman" panose="02020603050405020304" pitchFamily="18" charset="0"/>
                        </a:rPr>
                        <a:t>Наименование на мярката</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tc>
                  <a:txBody>
                    <a:bodyPr/>
                    <a:lstStyle/>
                    <a:p>
                      <a:pPr>
                        <a:lnSpc>
                          <a:spcPct val="105000"/>
                        </a:lnSpc>
                        <a:spcAft>
                          <a:spcPts val="0"/>
                        </a:spcAft>
                      </a:pPr>
                      <a:r>
                        <a:rPr lang="bg-BG" sz="1200" b="1" noProof="0" dirty="0" smtClean="0">
                          <a:solidFill>
                            <a:srgbClr val="1F4E2B"/>
                          </a:solidFill>
                          <a:effectLst/>
                          <a:latin typeface="Times New Roman" panose="02020603050405020304" pitchFamily="18" charset="0"/>
                          <a:ea typeface="MS Mincho"/>
                          <a:cs typeface="Times New Roman" panose="02020603050405020304" pitchFamily="18" charset="0"/>
                        </a:rPr>
                        <a:t>Кратко описание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extLst>
                  <a:ext uri="{0D108BD9-81ED-4DB2-BD59-A6C34878D82A}">
                    <a16:rowId xmlns:a16="http://schemas.microsoft.com/office/drawing/2014/main" val="3289787142"/>
                  </a:ext>
                </a:extLst>
              </a:tr>
              <a:tr h="1202324">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Изграждане и/или</a:t>
                      </a:r>
                      <a:r>
                        <a:rPr lang="ru-RU" sz="1200" baseline="0" noProof="0" dirty="0" smtClean="0">
                          <a:effectLst/>
                          <a:latin typeface="Times New Roman" panose="02020603050405020304" pitchFamily="18" charset="0"/>
                          <a:ea typeface="MS Mincho"/>
                          <a:cs typeface="Times New Roman" panose="02020603050405020304" pitchFamily="18" charset="0"/>
                        </a:rPr>
                        <a:t> </a:t>
                      </a:r>
                      <a:r>
                        <a:rPr lang="ru-RU" sz="1200" noProof="0" dirty="0" smtClean="0">
                          <a:effectLst/>
                          <a:latin typeface="Times New Roman" panose="02020603050405020304" pitchFamily="18" charset="0"/>
                          <a:ea typeface="MS Mincho"/>
                          <a:cs typeface="Times New Roman" panose="02020603050405020304" pitchFamily="18" charset="0"/>
                        </a:rPr>
                        <a:t>модернизиране на зелена инфраструктура с обществен достъп по Програма „Развитие на регионите“ 2021–2027 г.</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Изграждане на нова и значително обновяване на съществуваща зелена инфраструктура с обществен достъп в градските райони. Дейностите могат да включват създаване и възстановяване на богати на биологично разнообразие паркове и градини, зелени училищни дворове, зелени покриви и стени, дървесно и храстово озеленяване и замяна на непропускливи настилки с озеленени или водопропускливи повърхности. За целите на НПВ се отчитат интервенциите, разположени в определените градски екосистемни зони, които водят до измеримо увеличаване или подобряване на градската зелена площ и/или дървесното покритие.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858324835"/>
                  </a:ext>
                </a:extLst>
              </a:tr>
              <a:tr h="1202324">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Създаване и екологично възстановяване на достъпни открити обществени пространства в градовете по Програма „Развитие на регионите“ 2021–2027 г.</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Създаване и рехабилитация на достъпни открити обществени пространства, включително паркове, обществени градини, джобни паркове, озеленени площади, крайречни пространства и други територии за обществено ползване. За целите на НПВ се включват дейностите, чрез които се създават или възстановяват зелени площи, увеличава се дървесната и храстовата растителност, намаляват се непропускливите настилки и се подобряват почвените, водните и екологичните функции на пространството.</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287974694"/>
                  </a:ext>
                </a:extLst>
              </a:tr>
              <a:tr h="538994">
                <a:tc>
                  <a:txBody>
                    <a:bodyPr/>
                    <a:lstStyle/>
                    <a:p>
                      <a:pPr>
                        <a:lnSpc>
                          <a:spcPct val="105000"/>
                        </a:lnSpc>
                        <a:spcAft>
                          <a:spcPts val="0"/>
                        </a:spcAft>
                      </a:pPr>
                      <a:r>
                        <a:rPr lang="bg-BG" sz="1200" noProof="0" dirty="0" smtClean="0">
                          <a:effectLst/>
                          <a:latin typeface="Times New Roman" panose="02020603050405020304" pitchFamily="18" charset="0"/>
                          <a:ea typeface="MS Mincho"/>
                          <a:cs typeface="Times New Roman" panose="02020603050405020304" pitchFamily="18" charset="0"/>
                        </a:rPr>
                        <a:t>Предстои</a:t>
                      </a:r>
                      <a:r>
                        <a:rPr lang="bg-BG" sz="1200" baseline="0" noProof="0" dirty="0" smtClean="0">
                          <a:effectLst/>
                          <a:latin typeface="Times New Roman" panose="02020603050405020304" pitchFamily="18" charset="0"/>
                          <a:ea typeface="MS Mincho"/>
                          <a:cs typeface="Times New Roman" panose="02020603050405020304" pitchFamily="18" charset="0"/>
                        </a:rPr>
                        <a:t> да бъде определена</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lang="bg-BG" sz="1200" noProof="0" dirty="0" smtClean="0">
                          <a:effectLst/>
                          <a:latin typeface="Times New Roman" panose="02020603050405020304" pitchFamily="18" charset="0"/>
                          <a:ea typeface="MS Mincho"/>
                          <a:cs typeface="Times New Roman" panose="02020603050405020304" pitchFamily="18" charset="0"/>
                        </a:rPr>
                        <a:t>Предстои</a:t>
                      </a:r>
                      <a:r>
                        <a:rPr lang="bg-BG" sz="1200" baseline="0" noProof="0" dirty="0" smtClean="0">
                          <a:effectLst/>
                          <a:latin typeface="Times New Roman" panose="02020603050405020304" pitchFamily="18" charset="0"/>
                          <a:ea typeface="MS Mincho"/>
                          <a:cs typeface="Times New Roman" panose="02020603050405020304" pitchFamily="18" charset="0"/>
                        </a:rPr>
                        <a:t> да бъде определена</a:t>
                      </a:r>
                      <a:endParaRPr lang="bg-BG" sz="1200" noProof="0" dirty="0" smtClean="0">
                        <a:effectLst/>
                        <a:latin typeface="Times New Roman" panose="02020603050405020304" pitchFamily="18" charset="0"/>
                        <a:ea typeface="MS Mincho"/>
                        <a:cs typeface="Times New Roman" panose="02020603050405020304" pitchFamily="18" charset="0"/>
                      </a:endParaRPr>
                    </a:p>
                    <a:p>
                      <a:pPr>
                        <a:lnSpc>
                          <a:spcPct val="105000"/>
                        </a:lnSpc>
                        <a:spcAft>
                          <a:spcPts val="0"/>
                        </a:spcAft>
                      </a:pP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3334421944"/>
                  </a:ext>
                </a:extLst>
              </a:tr>
              <a:tr h="954936">
                <a:tc>
                  <a:txBody>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lang="bg-BG" sz="1200" noProof="0" dirty="0" smtClean="0">
                          <a:effectLst/>
                          <a:latin typeface="Times New Roman" panose="02020603050405020304" pitchFamily="18" charset="0"/>
                          <a:ea typeface="MS Mincho"/>
                          <a:cs typeface="Times New Roman" panose="02020603050405020304" pitchFamily="18" charset="0"/>
                        </a:rPr>
                        <a:t>Предстои</a:t>
                      </a:r>
                      <a:r>
                        <a:rPr lang="bg-BG" sz="1200" baseline="0" noProof="0" dirty="0" smtClean="0">
                          <a:effectLst/>
                          <a:latin typeface="Times New Roman" panose="02020603050405020304" pitchFamily="18" charset="0"/>
                          <a:ea typeface="MS Mincho"/>
                          <a:cs typeface="Times New Roman" panose="02020603050405020304" pitchFamily="18" charset="0"/>
                        </a:rPr>
                        <a:t> да бъде определена</a:t>
                      </a:r>
                      <a:endParaRPr lang="bg-BG" sz="1200" noProof="0" dirty="0" smtClean="0">
                        <a:effectLst/>
                        <a:latin typeface="Times New Roman" panose="02020603050405020304" pitchFamily="18" charset="0"/>
                        <a:ea typeface="MS Mincho"/>
                        <a:cs typeface="Times New Roman" panose="02020603050405020304" pitchFamily="18" charset="0"/>
                      </a:endParaRPr>
                    </a:p>
                    <a:p>
                      <a:pPr>
                        <a:lnSpc>
                          <a:spcPct val="105000"/>
                        </a:lnSpc>
                        <a:spcAft>
                          <a:spcPts val="0"/>
                        </a:spcAft>
                      </a:pP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lang="bg-BG" sz="1200" noProof="0" dirty="0" smtClean="0">
                          <a:effectLst/>
                          <a:latin typeface="Times New Roman" panose="02020603050405020304" pitchFamily="18" charset="0"/>
                          <a:ea typeface="MS Mincho"/>
                          <a:cs typeface="Times New Roman" panose="02020603050405020304" pitchFamily="18" charset="0"/>
                        </a:rPr>
                        <a:t>Предстои</a:t>
                      </a:r>
                      <a:r>
                        <a:rPr lang="bg-BG" sz="1200" baseline="0" noProof="0" dirty="0" smtClean="0">
                          <a:effectLst/>
                          <a:latin typeface="Times New Roman" panose="02020603050405020304" pitchFamily="18" charset="0"/>
                          <a:ea typeface="MS Mincho"/>
                          <a:cs typeface="Times New Roman" panose="02020603050405020304" pitchFamily="18" charset="0"/>
                        </a:rPr>
                        <a:t> да бъде определена</a:t>
                      </a:r>
                      <a:endParaRPr lang="bg-BG" sz="1200" noProof="0" dirty="0" smtClean="0">
                        <a:effectLst/>
                        <a:latin typeface="Times New Roman" panose="02020603050405020304" pitchFamily="18" charset="0"/>
                        <a:ea typeface="MS Mincho"/>
                        <a:cs typeface="Times New Roman" panose="02020603050405020304" pitchFamily="18" charset="0"/>
                      </a:endParaRPr>
                    </a:p>
                    <a:p>
                      <a:pPr>
                        <a:lnSpc>
                          <a:spcPct val="105000"/>
                        </a:lnSpc>
                        <a:spcAft>
                          <a:spcPts val="0"/>
                        </a:spcAft>
                      </a:pP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499947481"/>
                  </a:ext>
                </a:extLst>
              </a:tr>
            </a:tbl>
          </a:graphicData>
        </a:graphic>
      </p:graphicFrame>
    </p:spTree>
    <p:extLst>
      <p:ext uri="{BB962C8B-B14F-4D97-AF65-F5344CB8AC3E}">
        <p14:creationId xmlns:p14="http://schemas.microsoft.com/office/powerpoint/2010/main" val="14925073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Предложение за начален пакет от мерки</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планирани </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a:t>
            </a:r>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963788926"/>
              </p:ext>
            </p:extLst>
          </p:nvPr>
        </p:nvGraphicFramePr>
        <p:xfrm>
          <a:off x="407368" y="1196752"/>
          <a:ext cx="10297144" cy="5044715"/>
        </p:xfrm>
        <a:graphic>
          <a:graphicData uri="http://schemas.openxmlformats.org/drawingml/2006/table">
            <a:tbl>
              <a:tblPr firstRow="1" firstCol="1" bandRow="1"/>
              <a:tblGrid>
                <a:gridCol w="2791665">
                  <a:extLst>
                    <a:ext uri="{9D8B030D-6E8A-4147-A177-3AD203B41FA5}">
                      <a16:colId xmlns:a16="http://schemas.microsoft.com/office/drawing/2014/main" val="1167189371"/>
                    </a:ext>
                  </a:extLst>
                </a:gridCol>
                <a:gridCol w="7505479">
                  <a:extLst>
                    <a:ext uri="{9D8B030D-6E8A-4147-A177-3AD203B41FA5}">
                      <a16:colId xmlns:a16="http://schemas.microsoft.com/office/drawing/2014/main" val="3058810023"/>
                    </a:ext>
                  </a:extLst>
                </a:gridCol>
              </a:tblGrid>
              <a:tr h="510015">
                <a:tc>
                  <a:txBody>
                    <a:bodyPr/>
                    <a:lstStyle/>
                    <a:p>
                      <a:pPr>
                        <a:lnSpc>
                          <a:spcPct val="105000"/>
                        </a:lnSpc>
                        <a:spcAft>
                          <a:spcPts val="0"/>
                        </a:spcAft>
                      </a:pPr>
                      <a:r>
                        <a:rPr lang="bg-BG" sz="1600" b="1" noProof="0" dirty="0" smtClean="0">
                          <a:solidFill>
                            <a:srgbClr val="1F4E2B"/>
                          </a:solidFill>
                          <a:effectLst/>
                          <a:latin typeface="Times New Roman" panose="02020603050405020304" pitchFamily="18" charset="0"/>
                          <a:ea typeface="MS Mincho"/>
                          <a:cs typeface="Times New Roman" panose="02020603050405020304" pitchFamily="18" charset="0"/>
                        </a:rPr>
                        <a:t>Наименование на мярката</a:t>
                      </a:r>
                      <a:endParaRPr lang="bg-BG" sz="16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tc>
                  <a:txBody>
                    <a:bodyPr/>
                    <a:lstStyle/>
                    <a:p>
                      <a:pPr>
                        <a:lnSpc>
                          <a:spcPct val="105000"/>
                        </a:lnSpc>
                        <a:spcAft>
                          <a:spcPts val="0"/>
                        </a:spcAft>
                      </a:pPr>
                      <a:r>
                        <a:rPr lang="bg-BG" sz="1600" b="1" noProof="0" dirty="0" smtClean="0">
                          <a:solidFill>
                            <a:srgbClr val="1F4E2B"/>
                          </a:solidFill>
                          <a:effectLst/>
                          <a:latin typeface="Times New Roman" panose="02020603050405020304" pitchFamily="18" charset="0"/>
                          <a:ea typeface="MS Mincho"/>
                          <a:cs typeface="Times New Roman" panose="02020603050405020304" pitchFamily="18" charset="0"/>
                        </a:rPr>
                        <a:t>Кратко описание</a:t>
                      </a:r>
                      <a:endParaRPr lang="bg-BG" sz="16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extLst>
                  <a:ext uri="{0D108BD9-81ED-4DB2-BD59-A6C34878D82A}">
                    <a16:rowId xmlns:a16="http://schemas.microsoft.com/office/drawing/2014/main" val="3289787142"/>
                  </a:ext>
                </a:extLst>
              </a:tr>
              <a:tr h="1202324">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Опазване и устойчиво управление на съществуващите градски зелени площи и дървесна растителност</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Системно опазване и устойчиво управление на съществуващите градски зелени площи и дървесна растителност с цел предотвратяване на тяхната загуба и влошаване. Дейностите включват инвентаризация и периодична оценка на състоянието, текуща и специализирана поддръжка, подобряване на условията за развитие на растителността, грижи за почвите и подмяна на загинала или необратимо увредена растителност. Мярката обхваща дейности, които не представляват цялостна реконструкция, съществено пространствено разширяване или създаване на нова зелена площ. До 2030 г. тя се прилага приоритетно за предотвратяване на нетна загуба на градска зелена площ и дървесно покритие.</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858324835"/>
                  </a:ext>
                </a:extLst>
              </a:tr>
              <a:tr h="1202324">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Интегриране на изискванията за опазване и развитие на зелената инфраструктура в устройственото и инвестиционното планиране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algn="l" fontAlgn="t"/>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Разработване и прилагане на национални изисквания и методически указания за опазване на съществуващите зелени площи и дървесна растителност при устройствено и инвестиционно планиране. Изискванията обхващат минимални показатели за озеленяване и водопропускливи повърхности, ограничаване на запечатването на почвите, защита на зелените връзки, компенсаторно озеленяване и контрол по време на проектирането, строителството и последващата експлоатация.</a:t>
                      </a: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287974694"/>
                  </a:ext>
                </a:extLst>
              </a:tr>
              <a:tr h="954936">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Възстановяване и развитие на паркове, градини и други обществени зелени площи</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algn="l" fontAlgn="t"/>
                      <a:r>
                        <a:rPr lang="ru-RU" sz="1200" b="0" i="0" u="none" strike="noStrike" dirty="0">
                          <a:solidFill>
                            <a:srgbClr val="000000"/>
                          </a:solidFill>
                          <a:effectLst/>
                          <a:latin typeface="Times New Roman" panose="02020603050405020304" pitchFamily="18" charset="0"/>
                          <a:cs typeface="Times New Roman" panose="02020603050405020304" pitchFamily="18" charset="0"/>
                        </a:rPr>
                        <a:t>Екологично възстановяване на деградирани паркове, градини и други обществени зелени площи и създаване на нови зелени площи в недостатъчно обезпечени и климатично уязвими градски територии. Предвиждат се възстановяване на почвите, използване на местни или климатично подходящи неинвазивни видове, подобряване на условията за биологично разнообразие и осигуряване на дългосрочна поддръжка.</a:t>
                      </a: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3334421944"/>
                  </a:ext>
                </a:extLst>
              </a:tr>
              <a:tr h="954936">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Опазване, възстановяване и развитие на озеленяването по протежение на линейната инфраструктура и на защитното озеленяване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Опазване и възстановяване на съществуващата дървесна и храстова растителност по протежение на улици, пътища, железопътни линии, пешеходни и велосипедни маршрути и други елементи на линейната инфраструктура, както и на съществуващите защитни зелени пояси. Мярката включва създаване на нови дървесни редици, зелени ивици, зелени връзки, буферни насаждения и защитни пояси. Прилагат се подходящи видове и технически решения, съобразени с инфраструктурните ограничения, безопасността, достъпността и необходимостта от дългосрочна поддръжка.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499947481"/>
                  </a:ext>
                </a:extLst>
              </a:tr>
            </a:tbl>
          </a:graphicData>
        </a:graphic>
      </p:graphicFrame>
    </p:spTree>
    <p:extLst>
      <p:ext uri="{BB962C8B-B14F-4D97-AF65-F5344CB8AC3E}">
        <p14:creationId xmlns:p14="http://schemas.microsoft.com/office/powerpoint/2010/main" val="2426883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Предложение за начален пакет от мерки </a:t>
            </a:r>
            <a:r>
              <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планирани</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22587051"/>
              </p:ext>
            </p:extLst>
          </p:nvPr>
        </p:nvGraphicFramePr>
        <p:xfrm>
          <a:off x="407368" y="1196752"/>
          <a:ext cx="10297144" cy="5445642"/>
        </p:xfrm>
        <a:graphic>
          <a:graphicData uri="http://schemas.openxmlformats.org/drawingml/2006/table">
            <a:tbl>
              <a:tblPr firstRow="1" firstCol="1" bandRow="1"/>
              <a:tblGrid>
                <a:gridCol w="2772143">
                  <a:extLst>
                    <a:ext uri="{9D8B030D-6E8A-4147-A177-3AD203B41FA5}">
                      <a16:colId xmlns:a16="http://schemas.microsoft.com/office/drawing/2014/main" val="1167189371"/>
                    </a:ext>
                  </a:extLst>
                </a:gridCol>
                <a:gridCol w="7525001">
                  <a:extLst>
                    <a:ext uri="{9D8B030D-6E8A-4147-A177-3AD203B41FA5}">
                      <a16:colId xmlns:a16="http://schemas.microsoft.com/office/drawing/2014/main" val="3058810023"/>
                    </a:ext>
                  </a:extLst>
                </a:gridCol>
              </a:tblGrid>
              <a:tr h="510015">
                <a:tc>
                  <a:txBody>
                    <a:bodyPr/>
                    <a:lstStyle/>
                    <a:p>
                      <a:pPr>
                        <a:lnSpc>
                          <a:spcPct val="105000"/>
                        </a:lnSpc>
                        <a:spcAft>
                          <a:spcPts val="0"/>
                        </a:spcAft>
                      </a:pPr>
                      <a:r>
                        <a:rPr lang="bg-BG" sz="1600" b="1" noProof="0" dirty="0" smtClean="0">
                          <a:solidFill>
                            <a:srgbClr val="1F4E2B"/>
                          </a:solidFill>
                          <a:effectLst/>
                          <a:latin typeface="Times New Roman" panose="02020603050405020304" pitchFamily="18" charset="0"/>
                          <a:ea typeface="MS Mincho"/>
                          <a:cs typeface="Times New Roman" panose="02020603050405020304" pitchFamily="18" charset="0"/>
                        </a:rPr>
                        <a:t>Наименование на мярката</a:t>
                      </a:r>
                      <a:endParaRPr lang="bg-BG" sz="16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tc>
                  <a:txBody>
                    <a:bodyPr/>
                    <a:lstStyle/>
                    <a:p>
                      <a:pPr>
                        <a:lnSpc>
                          <a:spcPct val="105000"/>
                        </a:lnSpc>
                        <a:spcAft>
                          <a:spcPts val="0"/>
                        </a:spcAft>
                      </a:pPr>
                      <a:r>
                        <a:rPr lang="bg-BG" sz="1600" b="1" noProof="0" dirty="0" smtClean="0">
                          <a:solidFill>
                            <a:srgbClr val="1F4E2B"/>
                          </a:solidFill>
                          <a:effectLst/>
                          <a:latin typeface="Times New Roman" panose="02020603050405020304" pitchFamily="18" charset="0"/>
                          <a:ea typeface="MS Mincho"/>
                          <a:cs typeface="Times New Roman" panose="02020603050405020304" pitchFamily="18" charset="0"/>
                        </a:rPr>
                        <a:t>Кратко описание</a:t>
                      </a:r>
                      <a:endParaRPr lang="bg-BG" sz="1600" noProof="0" dirty="0">
                        <a:effectLst/>
                        <a:latin typeface="Times New Roman" panose="02020603050405020304" pitchFamily="18" charset="0"/>
                        <a:ea typeface="MS Mincho"/>
                        <a:cs typeface="Times New Roman" panose="02020603050405020304" pitchFamily="18" charset="0"/>
                      </a:endParaRPr>
                    </a:p>
                  </a:txBody>
                  <a:tcPr marL="74320" marR="74320" marT="74320" marB="74320" anchor="ctr">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DDEBD8"/>
                    </a:solidFill>
                  </a:tcPr>
                </a:tc>
                <a:extLst>
                  <a:ext uri="{0D108BD9-81ED-4DB2-BD59-A6C34878D82A}">
                    <a16:rowId xmlns:a16="http://schemas.microsoft.com/office/drawing/2014/main" val="3289787142"/>
                  </a:ext>
                </a:extLst>
              </a:tr>
              <a:tr h="858137">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Природосъобразно възстановяване и развитие на крайречните пространства в градските екосистеми</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algn="l" fontAlgn="t"/>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Възстановяване на естествената крайречна растителност и екологичните функции на реките и прилежащите им територии в градските екосистемни зони. Дейностите включват зелени буфери, влажни зони и линейни зелени пространства, природосъобразно управление на водите и предотвратяване на допълнително запечатване и деградация. </a:t>
                      </a: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858324835"/>
                  </a:ext>
                </a:extLst>
              </a:tr>
              <a:tr h="936104">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Намаляване на непропускливите настилки и екологично възстановяване на деградирани градски терени</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Идентифициране на неизползвани или ненужно запечатани площи и премахване на непропускливите настилки и/или подмяна с пропускливи</a:t>
                      </a:r>
                      <a:r>
                        <a:rPr lang="ru-RU" sz="1200" baseline="0" noProof="0" dirty="0" smtClean="0">
                          <a:effectLst/>
                          <a:latin typeface="Times New Roman" panose="02020603050405020304" pitchFamily="18" charset="0"/>
                          <a:ea typeface="MS Mincho"/>
                          <a:cs typeface="Times New Roman" panose="02020603050405020304" pitchFamily="18" charset="0"/>
                        </a:rPr>
                        <a:t> такива</a:t>
                      </a:r>
                      <a:r>
                        <a:rPr lang="ru-RU" sz="1200" noProof="0" dirty="0" smtClean="0">
                          <a:effectLst/>
                          <a:latin typeface="Times New Roman" panose="02020603050405020304" pitchFamily="18" charset="0"/>
                          <a:ea typeface="MS Mincho"/>
                          <a:cs typeface="Times New Roman" panose="02020603050405020304" pitchFamily="18" charset="0"/>
                        </a:rPr>
                        <a:t>, когато това е технически възможно и обосновано. След премахването се възстановяват почвените функции и водопропускливостта и се създават зелени площи и дървесно-храстова растителност. При наличие на замърсяване се предвижда подходящо екологично възстановяване на терена.</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287974694"/>
                  </a:ext>
                </a:extLst>
              </a:tr>
              <a:tr h="954936">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Компенсаторно засаждане и възстановяване на дървесното покритие при премахване на дървета</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Надграждане на предвидените в ЗУТ и общинските наредби процедури чрез разработване на единна национална методика за определяне, изпълнение и проследяване на компенсаторното засаждане. Размерът на компенсацията се определя според загубеното и очакваното дървесно покритие, екосистемните функции, състоянието и размерите на премахваната растителност, а не единствено според броя на дърветата. Методиката определя минимални изисквания за местоположението и срока на заместващото засаждане, качеството на посадъчния материал, условията за развитие на дърветата, периода на поддръжка, контрола на прихващането и задължителното повторно засаждане при отпадане. Компенсацията се реализира приоритетно в същата градска екосистемна зона, а резултатите се отразяват в географски информационен регистър и се отчитат спрямо промяната в дървесното покритие. При премахване на инвазивни чужди видове се използват подходящи местни или климатично устойчиви неинвазивни видове.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chemeClr val="bg1"/>
                    </a:solidFill>
                  </a:tcPr>
                </a:tc>
                <a:extLst>
                  <a:ext uri="{0D108BD9-81ED-4DB2-BD59-A6C34878D82A}">
                    <a16:rowId xmlns:a16="http://schemas.microsoft.com/office/drawing/2014/main" val="3334421944"/>
                  </a:ext>
                </a:extLst>
              </a:tr>
              <a:tr h="954936">
                <a:tc>
                  <a:txBody>
                    <a:bodyPr/>
                    <a:lstStyle/>
                    <a:p>
                      <a:pPr>
                        <a:lnSpc>
                          <a:spcPct val="105000"/>
                        </a:lnSpc>
                        <a:spcAft>
                          <a:spcPts val="0"/>
                        </a:spcAft>
                      </a:pPr>
                      <a:r>
                        <a:rPr lang="ru-RU" sz="1200" noProof="0" dirty="0" smtClean="0">
                          <a:effectLst/>
                          <a:latin typeface="Times New Roman" panose="02020603050405020304" pitchFamily="18" charset="0"/>
                          <a:ea typeface="MS Mincho"/>
                          <a:cs typeface="Times New Roman" panose="02020603050405020304" pitchFamily="18" charset="0"/>
                        </a:rPr>
                        <a:t>Приоритетно придобиване и отчуждаване на частни имоти, предвидени за озеленяване</a:t>
                      </a:r>
                      <a:endParaRPr lang="bg-BG" sz="1200" noProof="0" dirty="0">
                        <a:effectLst/>
                        <a:latin typeface="Times New Roman" panose="02020603050405020304" pitchFamily="18" charset="0"/>
                        <a:ea typeface="MS Mincho"/>
                        <a:cs typeface="Times New Roman" panose="02020603050405020304" pitchFamily="18" charset="0"/>
                      </a:endParaRPr>
                    </a:p>
                  </a:txBody>
                  <a:tcPr marL="74320" marR="74320" marT="61933" marB="61933">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tc>
                  <a:txBody>
                    <a:bodyPr/>
                    <a:lstStyle/>
                    <a:p>
                      <a:pPr algn="l" fontAlgn="t"/>
                      <a:r>
                        <a:rPr lang="ru-RU" sz="1200" b="0" i="0" u="none" strike="noStrike" dirty="0">
                          <a:solidFill>
                            <a:srgbClr val="000000"/>
                          </a:solidFill>
                          <a:effectLst/>
                          <a:latin typeface="Times New Roman" panose="02020603050405020304" pitchFamily="18" charset="0"/>
                          <a:cs typeface="Times New Roman" panose="02020603050405020304" pitchFamily="18" charset="0"/>
                        </a:rPr>
                        <a:t>Създаване и изпълнение на многогодишни </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общински програми </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за придобиване по взаимно съгласие или за отчуждаване по законоустановения ред на частни имоти, предвидени с действащите устройствени планове за обществени зелени площи, паркове и зелени коридори. Приоритетът се определя според риска от застрояване или загуба, приноса към свързаността на зелената система, очаквания екологичен ефект и проектната готовност. Осигуряват се финансово обезпечаване и справедливо обезщетяване, последвани от реализация, трайна защита и поддръжка на зелените площи.</a:t>
                      </a:r>
                    </a:p>
                  </a:txBody>
                  <a:tcPr marL="0" marR="0" marT="0" marB="0">
                    <a:lnL w="12700" cap="flat" cmpd="sng" algn="ctr">
                      <a:solidFill>
                        <a:srgbClr val="B7C9B5"/>
                      </a:solidFill>
                      <a:prstDash val="solid"/>
                      <a:round/>
                      <a:headEnd type="none" w="med" len="med"/>
                      <a:tailEnd type="none" w="med" len="med"/>
                    </a:lnL>
                    <a:lnR w="12700" cap="flat" cmpd="sng" algn="ctr">
                      <a:solidFill>
                        <a:srgbClr val="B7C9B5"/>
                      </a:solidFill>
                      <a:prstDash val="solid"/>
                      <a:round/>
                      <a:headEnd type="none" w="med" len="med"/>
                      <a:tailEnd type="none" w="med" len="med"/>
                    </a:lnR>
                    <a:lnT w="12700" cap="flat" cmpd="sng" algn="ctr">
                      <a:solidFill>
                        <a:srgbClr val="B7C9B5"/>
                      </a:solidFill>
                      <a:prstDash val="solid"/>
                      <a:round/>
                      <a:headEnd type="none" w="med" len="med"/>
                      <a:tailEnd type="none" w="med" len="med"/>
                    </a:lnT>
                    <a:lnB w="12700" cap="flat" cmpd="sng" algn="ctr">
                      <a:solidFill>
                        <a:srgbClr val="B7C9B5"/>
                      </a:solidFill>
                      <a:prstDash val="solid"/>
                      <a:round/>
                      <a:headEnd type="none" w="med" len="med"/>
                      <a:tailEnd type="none" w="med" len="med"/>
                    </a:lnB>
                    <a:solidFill>
                      <a:srgbClr val="F4F8F2"/>
                    </a:solidFill>
                  </a:tcPr>
                </a:tc>
                <a:extLst>
                  <a:ext uri="{0D108BD9-81ED-4DB2-BD59-A6C34878D82A}">
                    <a16:rowId xmlns:a16="http://schemas.microsoft.com/office/drawing/2014/main" val="1499947481"/>
                  </a:ext>
                </a:extLst>
              </a:tr>
            </a:tbl>
          </a:graphicData>
        </a:graphic>
      </p:graphicFrame>
    </p:spTree>
    <p:extLst>
      <p:ext uri="{BB962C8B-B14F-4D97-AF65-F5344CB8AC3E}">
        <p14:creationId xmlns:p14="http://schemas.microsoft.com/office/powerpoint/2010/main" val="3811939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700809"/>
            <a:ext cx="8596668" cy="4340554"/>
          </a:xfrm>
        </p:spPr>
        <p:txBody>
          <a:bodyPr>
            <a:normAutofit/>
          </a:bodyPr>
          <a:lstStyle/>
          <a:p>
            <a:r>
              <a:rPr lang="ru-RU" b="1" dirty="0"/>
              <a:t>До 1 септември 2026 г. – </a:t>
            </a:r>
            <a:r>
              <a:rPr lang="ru-RU" dirty="0"/>
              <a:t>финализиране на първоначалните граници и пакета от мерки и подаване на първия проект на НПВ чрез Reportnet 3</a:t>
            </a:r>
            <a:r>
              <a:rPr lang="ru-RU" dirty="0" smtClean="0"/>
              <a:t>.</a:t>
            </a:r>
          </a:p>
          <a:p>
            <a:r>
              <a:rPr lang="ru-RU" b="1" dirty="0" smtClean="0"/>
              <a:t>През </a:t>
            </a:r>
            <a:r>
              <a:rPr lang="ru-RU" b="1" dirty="0"/>
              <a:t>следващите шест месеца </a:t>
            </a:r>
            <a:r>
              <a:rPr lang="ru-RU" b="1" dirty="0" smtClean="0"/>
              <a:t>(09.2026 г. – 03.2027 г.)</a:t>
            </a:r>
            <a:r>
              <a:rPr lang="ru-RU" dirty="0" smtClean="0"/>
              <a:t>– </a:t>
            </a:r>
            <a:r>
              <a:rPr lang="ru-RU" dirty="0"/>
              <a:t>работа в рамките на тематична работна група с участието на определените представители за попълване и прецизиране на останалите задължителни части на плана</a:t>
            </a:r>
            <a:r>
              <a:rPr lang="ru-RU" dirty="0" smtClean="0"/>
              <a:t>.</a:t>
            </a:r>
          </a:p>
          <a:p>
            <a:r>
              <a:rPr lang="ru-RU" b="1" dirty="0" smtClean="0"/>
              <a:t>След </a:t>
            </a:r>
            <a:r>
              <a:rPr lang="ru-RU" b="1" dirty="0"/>
              <a:t>получаване на становището на Европейската комисия </a:t>
            </a:r>
            <a:r>
              <a:rPr lang="ru-RU" dirty="0"/>
              <a:t>– отразяване на направените бележки и допълване на </a:t>
            </a:r>
            <a:r>
              <a:rPr lang="ru-RU" dirty="0" smtClean="0"/>
              <a:t>проекта в </a:t>
            </a:r>
            <a:r>
              <a:rPr lang="ru-RU" dirty="0" smtClean="0"/>
              <a:t>рамките </a:t>
            </a:r>
            <a:r>
              <a:rPr lang="ru-RU" dirty="0" smtClean="0"/>
              <a:t>на </a:t>
            </a:r>
            <a:r>
              <a:rPr lang="ru-RU" b="1" dirty="0" smtClean="0"/>
              <a:t>шест месеца.</a:t>
            </a:r>
          </a:p>
          <a:p>
            <a:r>
              <a:rPr lang="ru-RU" b="1" dirty="0" smtClean="0"/>
              <a:t>След </a:t>
            </a:r>
            <a:r>
              <a:rPr lang="ru-RU" b="1" dirty="0"/>
              <a:t>окончателното приемане на НПВ </a:t>
            </a:r>
            <a:r>
              <a:rPr lang="ru-RU" dirty="0"/>
              <a:t>– изпълнение и отчитане на заложените мерки</a:t>
            </a:r>
            <a:r>
              <a:rPr lang="ru-RU" dirty="0" smtClean="0"/>
              <a:t>.</a:t>
            </a:r>
          </a:p>
          <a:p>
            <a:r>
              <a:rPr lang="ru-RU" b="1" dirty="0" smtClean="0"/>
              <a:t>При </a:t>
            </a:r>
            <a:r>
              <a:rPr lang="ru-RU" b="1" dirty="0"/>
              <a:t>необходимост </a:t>
            </a:r>
            <a:r>
              <a:rPr lang="ru-RU" dirty="0"/>
              <a:t>– актуализиране на плана в съответствие с изискванията на Регламент (ЕС) 2024/1991.</a:t>
            </a:r>
            <a:endParaRPr lang="en-US" dirty="0"/>
          </a:p>
        </p:txBody>
      </p:sp>
      <p:sp>
        <p:nvSpPr>
          <p:cNvPr id="4" name="Title 1"/>
          <p:cNvSpPr txBox="1">
            <a:spLocks/>
          </p:cNvSpPr>
          <p:nvPr/>
        </p:nvSpPr>
        <p:spPr>
          <a:xfrm>
            <a:off x="829734" y="7620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Последващи стъпки</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231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412776"/>
            <a:ext cx="9505056" cy="4968552"/>
          </a:xfrm>
          <a:noFill/>
          <a:ln>
            <a:noFill/>
          </a:ln>
        </p:spPr>
        <p:style>
          <a:lnRef idx="2">
            <a:schemeClr val="accent4"/>
          </a:lnRef>
          <a:fillRef idx="1">
            <a:schemeClr val="lt1"/>
          </a:fillRef>
          <a:effectRef idx="0">
            <a:schemeClr val="accent4"/>
          </a:effectRef>
          <a:fontRef idx="minor">
            <a:schemeClr val="dk1"/>
          </a:fontRef>
        </p:style>
        <p:txBody>
          <a:bodyPr>
            <a:noAutofit/>
          </a:bodyPr>
          <a:lstStyle/>
          <a:p>
            <a:pPr algn="just"/>
            <a:r>
              <a:rPr lang="ru-RU" sz="2200" dirty="0" smtClean="0">
                <a:solidFill>
                  <a:srgbClr val="000000"/>
                </a:solidFill>
                <a:latin typeface="Times New Roman" panose="02020603050405020304" pitchFamily="18" charset="0"/>
              </a:rPr>
              <a:t>Установява </a:t>
            </a:r>
            <a:r>
              <a:rPr lang="ru-RU" sz="2200" dirty="0">
                <a:solidFill>
                  <a:srgbClr val="000000"/>
                </a:solidFill>
                <a:latin typeface="Times New Roman" panose="02020603050405020304" pitchFamily="18" charset="0"/>
              </a:rPr>
              <a:t>рамка, чрез която държавите членки въвеждат ефективни мерки за възстановяване на районен принцип с цел до 2030 г. съвместно да обхванат, като цел на Съюза, във всички площи и екосистеми, попадащи в обхвата на </a:t>
            </a:r>
            <a:r>
              <a:rPr lang="ru-RU" sz="2200" dirty="0" smtClean="0">
                <a:solidFill>
                  <a:srgbClr val="000000"/>
                </a:solidFill>
                <a:latin typeface="Times New Roman" panose="02020603050405020304" pitchFamily="18" charset="0"/>
              </a:rPr>
              <a:t>регламента, </a:t>
            </a:r>
            <a:r>
              <a:rPr lang="ru-RU" sz="2200" b="1" dirty="0">
                <a:solidFill>
                  <a:srgbClr val="000000"/>
                </a:solidFill>
                <a:latin typeface="Times New Roman" panose="02020603050405020304" pitchFamily="18" charset="0"/>
              </a:rPr>
              <a:t>най-малко 20 % от сухоземните и най-малко 20 % от морските пространства, а до 2050 г. – всички екосистеми</a:t>
            </a:r>
            <a:r>
              <a:rPr lang="ru-RU" sz="2200" dirty="0">
                <a:solidFill>
                  <a:srgbClr val="000000"/>
                </a:solidFill>
                <a:latin typeface="Times New Roman" panose="02020603050405020304" pitchFamily="18" charset="0"/>
              </a:rPr>
              <a:t>, които се нуждаят от </a:t>
            </a:r>
            <a:r>
              <a:rPr lang="ru-RU" sz="2200" dirty="0" smtClean="0">
                <a:solidFill>
                  <a:srgbClr val="000000"/>
                </a:solidFill>
                <a:latin typeface="Times New Roman" panose="02020603050405020304" pitchFamily="18" charset="0"/>
              </a:rPr>
              <a:t>възстановяване</a:t>
            </a:r>
          </a:p>
          <a:p>
            <a:pPr algn="just"/>
            <a:r>
              <a:rPr lang="ru-RU" sz="2200" dirty="0">
                <a:solidFill>
                  <a:srgbClr val="000000"/>
                </a:solidFill>
                <a:latin typeface="Times New Roman" panose="02020603050405020304" pitchFamily="18" charset="0"/>
              </a:rPr>
              <a:t>Изисква държавите членки да разработят </a:t>
            </a:r>
            <a:r>
              <a:rPr lang="ru-RU" sz="2200" b="1" dirty="0">
                <a:solidFill>
                  <a:srgbClr val="000000"/>
                </a:solidFill>
                <a:latin typeface="Times New Roman" panose="02020603050405020304" pitchFamily="18" charset="0"/>
              </a:rPr>
              <a:t>Национален план за </a:t>
            </a:r>
            <a:r>
              <a:rPr lang="ru-RU" sz="2200" b="1" dirty="0" smtClean="0">
                <a:solidFill>
                  <a:srgbClr val="000000"/>
                </a:solidFill>
                <a:latin typeface="Times New Roman" panose="02020603050405020304" pitchFamily="18" charset="0"/>
              </a:rPr>
              <a:t>възстановяване (НПВ)</a:t>
            </a:r>
            <a:r>
              <a:rPr lang="ru-RU" sz="2200" dirty="0" smtClean="0">
                <a:solidFill>
                  <a:srgbClr val="000000"/>
                </a:solidFill>
                <a:latin typeface="Times New Roman" panose="02020603050405020304" pitchFamily="18" charset="0"/>
              </a:rPr>
              <a:t>, </a:t>
            </a:r>
            <a:r>
              <a:rPr lang="ru-RU" sz="2200" dirty="0">
                <a:solidFill>
                  <a:srgbClr val="000000"/>
                </a:solidFill>
                <a:latin typeface="Times New Roman" panose="02020603050405020304" pitchFamily="18" charset="0"/>
              </a:rPr>
              <a:t>който отчита националните обстоятелства </a:t>
            </a:r>
            <a:endParaRPr lang="ru-RU" sz="2200" dirty="0" smtClean="0">
              <a:solidFill>
                <a:srgbClr val="000000"/>
              </a:solidFill>
              <a:latin typeface="Times New Roman" panose="02020603050405020304" pitchFamily="18" charset="0"/>
            </a:endParaRPr>
          </a:p>
          <a:p>
            <a:pPr algn="just"/>
            <a:r>
              <a:rPr lang="bg-BG" sz="2200" dirty="0" smtClean="0">
                <a:solidFill>
                  <a:srgbClr val="000000"/>
                </a:solidFill>
                <a:latin typeface="Times New Roman" panose="02020603050405020304" pitchFamily="18" charset="0"/>
              </a:rPr>
              <a:t>Определя специфични </a:t>
            </a:r>
            <a:r>
              <a:rPr lang="bg-BG" sz="2200" dirty="0">
                <a:solidFill>
                  <a:srgbClr val="000000"/>
                </a:solidFill>
                <a:latin typeface="Times New Roman" panose="02020603050405020304" pitchFamily="18" charset="0"/>
              </a:rPr>
              <a:t>за екосистемите, местообитанията и видовете цели за възстановяване, които обхващат горите, затревените площи, влажните зони, торфищата, </a:t>
            </a:r>
            <a:r>
              <a:rPr lang="bg-BG" sz="2200" dirty="0" err="1">
                <a:solidFill>
                  <a:srgbClr val="000000"/>
                </a:solidFill>
                <a:latin typeface="Times New Roman" panose="02020603050405020304" pitchFamily="18" charset="0"/>
              </a:rPr>
              <a:t>опрашителите</a:t>
            </a:r>
            <a:r>
              <a:rPr lang="bg-BG" sz="2200" dirty="0">
                <a:solidFill>
                  <a:srgbClr val="000000"/>
                </a:solidFill>
                <a:latin typeface="Times New Roman" panose="02020603050405020304" pitchFamily="18" charset="0"/>
              </a:rPr>
              <a:t>, свободно течащите реки, крайбрежните райони и морските екосистеми, като са включени и </a:t>
            </a:r>
            <a:r>
              <a:rPr lang="bg-BG" sz="2200" dirty="0">
                <a:solidFill>
                  <a:schemeClr val="tx1"/>
                </a:solidFill>
                <a:latin typeface="Times New Roman" panose="02020603050405020304" pitchFamily="18" charset="0"/>
              </a:rPr>
              <a:t>екосистеми в земеделски земи</a:t>
            </a:r>
            <a:r>
              <a:rPr lang="bg-BG" sz="2200" b="1" dirty="0">
                <a:solidFill>
                  <a:schemeClr val="tx1"/>
                </a:solidFill>
                <a:latin typeface="Times New Roman" panose="02020603050405020304" pitchFamily="18" charset="0"/>
              </a:rPr>
              <a:t> и градска среда</a:t>
            </a:r>
          </a:p>
        </p:txBody>
      </p:sp>
    </p:spTree>
    <p:extLst>
      <p:ext uri="{BB962C8B-B14F-4D97-AF65-F5344CB8AC3E}">
        <p14:creationId xmlns:p14="http://schemas.microsoft.com/office/powerpoint/2010/main" val="2231678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20688"/>
            <a:ext cx="10135823" cy="720080"/>
          </a:xfrm>
        </p:spPr>
        <p:txBody>
          <a:bodyPr>
            <a:normAutofit/>
          </a:bodyPr>
          <a:lstStyle/>
          <a:p>
            <a:r>
              <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Цели и задължения за възстановяване</a:t>
            </a:r>
          </a:p>
        </p:txBody>
      </p:sp>
      <p:sp>
        <p:nvSpPr>
          <p:cNvPr id="3" name="Content Placeholder 2"/>
          <p:cNvSpPr>
            <a:spLocks noGrp="1"/>
          </p:cNvSpPr>
          <p:nvPr>
            <p:ph idx="1"/>
          </p:nvPr>
        </p:nvSpPr>
        <p:spPr>
          <a:xfrm>
            <a:off x="191344" y="1196752"/>
            <a:ext cx="9865096" cy="5256584"/>
          </a:xfrm>
          <a:noFill/>
          <a:ln>
            <a:noFill/>
          </a:ln>
        </p:spPr>
        <p:style>
          <a:lnRef idx="3">
            <a:schemeClr val="lt1"/>
          </a:lnRef>
          <a:fillRef idx="1">
            <a:schemeClr val="accent2"/>
          </a:fillRef>
          <a:effectRef idx="1">
            <a:schemeClr val="accent2"/>
          </a:effectRef>
          <a:fontRef idx="minor">
            <a:schemeClr val="lt1"/>
          </a:fontRef>
        </p:style>
        <p:txBody>
          <a:bodyPr>
            <a:noAutofit/>
          </a:bodyPr>
          <a:lstStyle/>
          <a:p>
            <a:pPr marL="0" indent="0">
              <a:buNone/>
            </a:pPr>
            <a:r>
              <a:rPr lang="bg-BG"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Възстановяване на </a:t>
            </a:r>
            <a:r>
              <a:rPr lang="bg-BG" sz="2000" b="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градските екосистеми </a:t>
            </a:r>
            <a:r>
              <a:rPr lang="bg-BG"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(Член </a:t>
            </a:r>
            <a:r>
              <a:rPr lang="bg-BG" sz="2000" b="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8) </a:t>
            </a:r>
          </a:p>
          <a:p>
            <a:r>
              <a:rPr lang="ru-RU" sz="2000" dirty="0">
                <a:solidFill>
                  <a:srgbClr val="000000"/>
                </a:solidFill>
                <a:latin typeface="Times New Roman" panose="02020603050405020304" pitchFamily="18" charset="0"/>
              </a:rPr>
              <a:t>До 31 декември 2030 г. държавите членки гарантират, че </a:t>
            </a:r>
            <a:r>
              <a:rPr lang="ru-RU" sz="2000" b="1" dirty="0">
                <a:solidFill>
                  <a:srgbClr val="000000"/>
                </a:solidFill>
                <a:latin typeface="Times New Roman" panose="02020603050405020304" pitchFamily="18" charset="0"/>
              </a:rPr>
              <a:t>няма да има нетна загуба в общата национална площ на градското зелено пространство и на покритието на дървесните корони </a:t>
            </a:r>
            <a:r>
              <a:rPr lang="ru-RU" sz="2000" dirty="0">
                <a:solidFill>
                  <a:srgbClr val="000000"/>
                </a:solidFill>
                <a:latin typeface="Times New Roman" panose="02020603050405020304" pitchFamily="18" charset="0"/>
              </a:rPr>
              <a:t>в градските зони в рамките на градските екосистемни зони, определени в съответствие с член 14, параграф 4, в сравнение със 2024 г. </a:t>
            </a:r>
            <a:endParaRPr lang="ru-RU" sz="2000" dirty="0" smtClean="0">
              <a:solidFill>
                <a:srgbClr val="000000"/>
              </a:solidFill>
              <a:latin typeface="Times New Roman" panose="02020603050405020304" pitchFamily="18" charset="0"/>
            </a:endParaRPr>
          </a:p>
          <a:p>
            <a:r>
              <a:rPr lang="ru-RU" sz="2000" dirty="0">
                <a:solidFill>
                  <a:srgbClr val="000000"/>
                </a:solidFill>
                <a:latin typeface="Times New Roman" panose="02020603050405020304" pitchFamily="18" charset="0"/>
              </a:rPr>
              <a:t>От 1 януари 2031 г. държавите членки постигат </a:t>
            </a:r>
            <a:r>
              <a:rPr lang="ru-RU" sz="2000" b="1" dirty="0">
                <a:solidFill>
                  <a:srgbClr val="000000"/>
                </a:solidFill>
                <a:latin typeface="Times New Roman" panose="02020603050405020304" pitchFamily="18" charset="0"/>
              </a:rPr>
              <a:t>нарастваща тенденция при общата национална площ на градското зелено пространство</a:t>
            </a:r>
            <a:r>
              <a:rPr lang="ru-RU" sz="2000" dirty="0">
                <a:solidFill>
                  <a:srgbClr val="000000"/>
                </a:solidFill>
                <a:latin typeface="Times New Roman" panose="02020603050405020304" pitchFamily="18" charset="0"/>
              </a:rPr>
              <a:t>, включително чрез интегриране на градско зелено пространство в сградите и инфраструктурата, в рамките на градските екосистемни зони, определени в съответствие с член 14, параграф 4, измерено на всеки шест години, считано от 1 януари 2031 г., до достигането на задоволително </a:t>
            </a:r>
            <a:r>
              <a:rPr lang="ru-RU" sz="2000" dirty="0" smtClean="0">
                <a:solidFill>
                  <a:srgbClr val="000000"/>
                </a:solidFill>
                <a:latin typeface="Times New Roman" panose="02020603050405020304" pitchFamily="18" charset="0"/>
              </a:rPr>
              <a:t>ниво</a:t>
            </a:r>
          </a:p>
          <a:p>
            <a:r>
              <a:rPr lang="ru-RU" sz="2000" dirty="0">
                <a:solidFill>
                  <a:srgbClr val="000000"/>
                </a:solidFill>
                <a:latin typeface="Times New Roman" panose="02020603050405020304" pitchFamily="18" charset="0"/>
              </a:rPr>
              <a:t>Държавите членки постигат, в рамките на всяка градска екосистемна зона, определена в съответствие с член 14, параграф 4, </a:t>
            </a:r>
            <a:r>
              <a:rPr lang="ru-RU" sz="2000" b="1" dirty="0">
                <a:solidFill>
                  <a:srgbClr val="000000"/>
                </a:solidFill>
                <a:latin typeface="Times New Roman" panose="02020603050405020304" pitchFamily="18" charset="0"/>
              </a:rPr>
              <a:t>нарастваща тенденция при покритието на дървесните корони в градските зони</a:t>
            </a:r>
            <a:r>
              <a:rPr lang="ru-RU" sz="2000" dirty="0">
                <a:solidFill>
                  <a:srgbClr val="000000"/>
                </a:solidFill>
                <a:latin typeface="Times New Roman" panose="02020603050405020304" pitchFamily="18" charset="0"/>
              </a:rPr>
              <a:t>, измерено на всеки шест години, считано от 1 януари 2031 г., до достигането на задоволителното ниво</a:t>
            </a:r>
            <a:endParaRPr lang="bg-BG" sz="2000" b="1" dirty="0">
              <a:solidFill>
                <a:schemeClr val="tx1">
                  <a:lumMod val="95000"/>
                  <a:lumOff val="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2837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344" y="620688"/>
            <a:ext cx="9433048" cy="5688632"/>
          </a:xfrm>
          <a:noFill/>
          <a:ln>
            <a:noFill/>
          </a:ln>
        </p:spPr>
        <p:style>
          <a:lnRef idx="0">
            <a:scrgbClr r="0" g="0" b="0"/>
          </a:lnRef>
          <a:fillRef idx="0">
            <a:scrgbClr r="0" g="0" b="0"/>
          </a:fillRef>
          <a:effectRef idx="0">
            <a:scrgbClr r="0" g="0" b="0"/>
          </a:effectRef>
          <a:fontRef idx="minor">
            <a:schemeClr val="lt1"/>
          </a:fontRef>
        </p:style>
        <p:txBody>
          <a:bodyPr>
            <a:noAutofit/>
          </a:bodyPr>
          <a:lstStyle/>
          <a:p>
            <a:pPr marL="0" indent="0">
              <a:buNone/>
            </a:pPr>
            <a:r>
              <a:rPr lang="ru-RU"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rPr>
              <a:t>Засаждане на три милиарда допълнителни </a:t>
            </a:r>
            <a:r>
              <a:rPr lang="ru-RU" sz="2000" b="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rPr>
              <a:t>дървета </a:t>
            </a:r>
            <a:r>
              <a:rPr lang="bg-BG" sz="2000" b="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(Член 13) </a:t>
            </a:r>
          </a:p>
          <a:p>
            <a:r>
              <a:rPr lang="ru-RU" sz="2000" dirty="0">
                <a:solidFill>
                  <a:schemeClr val="tx1">
                    <a:lumMod val="95000"/>
                    <a:lumOff val="5000"/>
                  </a:schemeClr>
                </a:solidFill>
                <a:latin typeface="Times New Roman" panose="02020603050405020304" pitchFamily="18" charset="0"/>
              </a:rPr>
              <a:t>При определянето и прилагането на мерките за възстановяване, насочени към изпълнението на целите и задълженията, определени в членове 4 и 8—12, държавите членки се стремят да допринесат за </a:t>
            </a:r>
            <a:r>
              <a:rPr lang="ru-RU" sz="2000" b="1" dirty="0">
                <a:solidFill>
                  <a:schemeClr val="tx1">
                    <a:lumMod val="95000"/>
                    <a:lumOff val="5000"/>
                  </a:schemeClr>
                </a:solidFill>
                <a:latin typeface="Times New Roman" panose="02020603050405020304" pitchFamily="18" charset="0"/>
              </a:rPr>
              <a:t>изпълнението на ангажимента за засаждане на най-малко три милиарда допълнителни дървета до 2030 г. на равнището на Съюза.</a:t>
            </a:r>
          </a:p>
          <a:p>
            <a:r>
              <a:rPr lang="ru-RU" sz="2000" dirty="0">
                <a:solidFill>
                  <a:schemeClr val="tx1">
                    <a:lumMod val="95000"/>
                    <a:lumOff val="5000"/>
                  </a:schemeClr>
                </a:solidFill>
                <a:latin typeface="Times New Roman" panose="02020603050405020304" pitchFamily="18" charset="0"/>
              </a:rPr>
              <a:t>Държавите членки гарантират, че приносът им за изпълнение на ангажимента, определен в параграф 1, се осъществява при пълно зачитане на екологичните принципи, включително като се гарантира разнообразие на видовете и разнообразие на възрастовата структура, като се дава приоритет на </a:t>
            </a:r>
            <a:r>
              <a:rPr lang="ru-RU" sz="2000" b="1" dirty="0">
                <a:solidFill>
                  <a:schemeClr val="tx1">
                    <a:lumMod val="95000"/>
                    <a:lumOff val="5000"/>
                  </a:schemeClr>
                </a:solidFill>
                <a:latin typeface="Times New Roman" panose="02020603050405020304" pitchFamily="18" charset="0"/>
              </a:rPr>
              <a:t>местните дървесни видове</a:t>
            </a:r>
            <a:r>
              <a:rPr lang="ru-RU" sz="2000" dirty="0">
                <a:solidFill>
                  <a:schemeClr val="tx1">
                    <a:lumMod val="95000"/>
                    <a:lumOff val="5000"/>
                  </a:schemeClr>
                </a:solidFill>
                <a:latin typeface="Times New Roman" panose="02020603050405020304" pitchFamily="18" charset="0"/>
              </a:rPr>
              <a:t>, с изключение – в много специфични случаи и при конкретни условия – на неместните видове, които са се адаптирали към местната почва, и като се отчитат климатичният и екологичният контекст и условията на местообитанията, които играят роля за насърчаването на по-голяма устойчивост спрямо изменението на климата. Мерките за постигане на този ангажимент са насочени към повишаване на екологичната свързаност и се основават на устойчиво залесяване, повторно залесяване и засаждане на дървета и увеличаване на градското зелено пространство.</a:t>
            </a:r>
          </a:p>
          <a:p>
            <a:endParaRPr lang="bg-BG" sz="2000" dirty="0">
              <a:solidFill>
                <a:schemeClr val="tx1">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925618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349" y="624110"/>
            <a:ext cx="10673208" cy="788666"/>
          </a:xfrm>
        </p:spPr>
        <p:txBody>
          <a:bodyPr/>
          <a:lstStyle/>
          <a:p>
            <a:r>
              <a:rPr lang="bg-BG"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Национален план за </a:t>
            </a:r>
            <a:r>
              <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възстановяване</a:t>
            </a:r>
            <a:endParaRPr lang="bg-BG" dirty="0"/>
          </a:p>
        </p:txBody>
      </p:sp>
      <p:sp>
        <p:nvSpPr>
          <p:cNvPr id="3" name="Content Placeholder 2"/>
          <p:cNvSpPr>
            <a:spLocks noGrp="1"/>
          </p:cNvSpPr>
          <p:nvPr>
            <p:ph idx="1"/>
          </p:nvPr>
        </p:nvSpPr>
        <p:spPr>
          <a:xfrm>
            <a:off x="191344" y="1340768"/>
            <a:ext cx="10297144" cy="5328592"/>
          </a:xfrm>
          <a:noFill/>
          <a:ln>
            <a:noFill/>
          </a:ln>
        </p:spPr>
        <p:style>
          <a:lnRef idx="2">
            <a:schemeClr val="accent2"/>
          </a:lnRef>
          <a:fillRef idx="1">
            <a:schemeClr val="lt1"/>
          </a:fillRef>
          <a:effectRef idx="0">
            <a:schemeClr val="accent2"/>
          </a:effectRef>
          <a:fontRef idx="minor">
            <a:schemeClr val="dk1"/>
          </a:fontRef>
        </p:style>
        <p:txBody>
          <a:bodyPr>
            <a:normAutofit/>
          </a:bodyPr>
          <a:lstStyle/>
          <a:p>
            <a:r>
              <a:rPr lang="bg-BG" sz="2000" dirty="0">
                <a:solidFill>
                  <a:schemeClr val="tx1">
                    <a:lumMod val="95000"/>
                    <a:lumOff val="5000"/>
                  </a:schemeClr>
                </a:solidFill>
                <a:latin typeface="Times New Roman" panose="02020603050405020304" pitchFamily="18" charset="0"/>
              </a:rPr>
              <a:t>ДЧ изготвят </a:t>
            </a:r>
            <a:r>
              <a:rPr lang="bg-BG" sz="2000" dirty="0" smtClean="0">
                <a:solidFill>
                  <a:schemeClr val="tx1">
                    <a:lumMod val="95000"/>
                    <a:lumOff val="5000"/>
                  </a:schemeClr>
                </a:solidFill>
                <a:latin typeface="Times New Roman" panose="02020603050405020304" pitchFamily="18" charset="0"/>
              </a:rPr>
              <a:t>НПВ съгласно е</a:t>
            </a:r>
            <a:r>
              <a:rPr lang="ru-RU" sz="2000" dirty="0" smtClean="0">
                <a:solidFill>
                  <a:schemeClr val="tx1">
                    <a:lumMod val="95000"/>
                    <a:lumOff val="5000"/>
                  </a:schemeClr>
                </a:solidFill>
                <a:latin typeface="Times New Roman" panose="02020603050405020304" pitchFamily="18" charset="0"/>
              </a:rPr>
              <a:t>динния формат на НПВ </a:t>
            </a:r>
          </a:p>
          <a:p>
            <a:r>
              <a:rPr lang="ru-RU" sz="2000" dirty="0" smtClean="0">
                <a:solidFill>
                  <a:srgbClr val="000000"/>
                </a:solidFill>
                <a:latin typeface="Times New Roman" panose="02020603050405020304" pitchFamily="18" charset="0"/>
              </a:rPr>
              <a:t>НПВ обхваща периода до 2050 г. с междинни срокове, съответстващи на целите и задълженията, определени в членове 4 – 13</a:t>
            </a:r>
          </a:p>
          <a:p>
            <a:r>
              <a:rPr lang="ru-RU" sz="2000" dirty="0" smtClean="0">
                <a:solidFill>
                  <a:srgbClr val="000000"/>
                </a:solidFill>
                <a:latin typeface="Times New Roman" panose="02020603050405020304" pitchFamily="18" charset="0"/>
              </a:rPr>
              <a:t>Всяка ДЧ представя </a:t>
            </a:r>
            <a:r>
              <a:rPr lang="ru-RU" sz="2000" dirty="0">
                <a:solidFill>
                  <a:srgbClr val="000000"/>
                </a:solidFill>
                <a:latin typeface="Times New Roman" panose="02020603050405020304" pitchFamily="18" charset="0"/>
              </a:rPr>
              <a:t>на Комисията проект на национален план за </a:t>
            </a:r>
            <a:r>
              <a:rPr lang="ru-RU" sz="2000" dirty="0" smtClean="0">
                <a:solidFill>
                  <a:srgbClr val="000000"/>
                </a:solidFill>
                <a:latin typeface="Times New Roman" panose="02020603050405020304" pitchFamily="18" charset="0"/>
              </a:rPr>
              <a:t>възстановяване до </a:t>
            </a:r>
            <a:r>
              <a:rPr lang="ru-RU" sz="2000" b="1" u="sng" dirty="0">
                <a:solidFill>
                  <a:schemeClr val="tx1">
                    <a:lumMod val="95000"/>
                    <a:lumOff val="5000"/>
                  </a:schemeClr>
                </a:solidFill>
                <a:latin typeface="Times New Roman" panose="02020603050405020304" pitchFamily="18" charset="0"/>
              </a:rPr>
              <a:t>1 септември 2026 г</a:t>
            </a:r>
            <a:r>
              <a:rPr lang="ru-RU" sz="2000" b="1" u="sng" dirty="0" smtClean="0">
                <a:solidFill>
                  <a:schemeClr val="tx1">
                    <a:lumMod val="95000"/>
                    <a:lumOff val="5000"/>
                  </a:schemeClr>
                </a:solidFill>
                <a:latin typeface="Times New Roman" panose="02020603050405020304" pitchFamily="18" charset="0"/>
              </a:rPr>
              <a:t>.</a:t>
            </a:r>
          </a:p>
          <a:p>
            <a:r>
              <a:rPr lang="ru-RU" sz="2000" dirty="0">
                <a:solidFill>
                  <a:srgbClr val="000000"/>
                </a:solidFill>
                <a:latin typeface="Times New Roman" panose="02020603050405020304" pitchFamily="18" charset="0"/>
              </a:rPr>
              <a:t>Комисията оценява проекта на </a:t>
            </a:r>
            <a:r>
              <a:rPr lang="ru-RU" sz="2000" dirty="0" smtClean="0">
                <a:solidFill>
                  <a:srgbClr val="000000"/>
                </a:solidFill>
                <a:latin typeface="Times New Roman" panose="02020603050405020304" pitchFamily="18" charset="0"/>
              </a:rPr>
              <a:t>НПВ в</a:t>
            </a:r>
            <a:r>
              <a:rPr lang="ru-RU" sz="2000" dirty="0">
                <a:solidFill>
                  <a:srgbClr val="000000"/>
                </a:solidFill>
                <a:latin typeface="Times New Roman" panose="02020603050405020304" pitchFamily="18" charset="0"/>
              </a:rPr>
              <a:t> срок от </a:t>
            </a:r>
            <a:r>
              <a:rPr lang="ru-RU" sz="2000" b="1" dirty="0">
                <a:solidFill>
                  <a:schemeClr val="tx1">
                    <a:lumMod val="95000"/>
                    <a:lumOff val="5000"/>
                  </a:schemeClr>
                </a:solidFill>
                <a:latin typeface="Times New Roman" panose="02020603050405020304" pitchFamily="18" charset="0"/>
              </a:rPr>
              <a:t>шест месеца </a:t>
            </a:r>
            <a:r>
              <a:rPr lang="ru-RU" sz="2000" dirty="0">
                <a:solidFill>
                  <a:srgbClr val="000000"/>
                </a:solidFill>
                <a:latin typeface="Times New Roman" panose="02020603050405020304" pitchFamily="18" charset="0"/>
              </a:rPr>
              <a:t>от датата на получаването </a:t>
            </a:r>
            <a:r>
              <a:rPr lang="ru-RU" sz="2000" dirty="0" smtClean="0">
                <a:solidFill>
                  <a:srgbClr val="000000"/>
                </a:solidFill>
                <a:latin typeface="Times New Roman" panose="02020603050405020304" pitchFamily="18" charset="0"/>
              </a:rPr>
              <a:t>му</a:t>
            </a:r>
          </a:p>
          <a:p>
            <a:r>
              <a:rPr lang="ru-RU" sz="2000" dirty="0" smtClean="0">
                <a:solidFill>
                  <a:srgbClr val="000000"/>
                </a:solidFill>
                <a:latin typeface="Times New Roman" panose="02020603050405020304" pitchFamily="18" charset="0"/>
              </a:rPr>
              <a:t>Всяка ДЧ </a:t>
            </a:r>
            <a:r>
              <a:rPr lang="ru-RU" sz="2000" b="1" dirty="0" smtClean="0">
                <a:solidFill>
                  <a:srgbClr val="000000"/>
                </a:solidFill>
                <a:latin typeface="Times New Roman" panose="02020603050405020304" pitchFamily="18" charset="0"/>
              </a:rPr>
              <a:t>преразглежда </a:t>
            </a:r>
            <a:r>
              <a:rPr lang="ru-RU" sz="2000" b="1" dirty="0">
                <a:solidFill>
                  <a:srgbClr val="000000"/>
                </a:solidFill>
                <a:latin typeface="Times New Roman" panose="02020603050405020304" pitchFamily="18" charset="0"/>
              </a:rPr>
              <a:t>и преработва своя национален план за възстановяване и включва допълнителни мерки до 30 юни 2032 г. </a:t>
            </a:r>
            <a:r>
              <a:rPr lang="ru-RU" sz="2000" dirty="0">
                <a:solidFill>
                  <a:srgbClr val="000000"/>
                </a:solidFill>
                <a:latin typeface="Times New Roman" panose="02020603050405020304" pitchFamily="18" charset="0"/>
              </a:rPr>
              <a:t>и впоследствие до </a:t>
            </a:r>
            <a:r>
              <a:rPr lang="ru-RU" sz="2000" b="1" dirty="0">
                <a:solidFill>
                  <a:srgbClr val="000000"/>
                </a:solidFill>
                <a:latin typeface="Times New Roman" panose="02020603050405020304" pitchFamily="18" charset="0"/>
              </a:rPr>
              <a:t>30 юни 2042 г. </a:t>
            </a:r>
            <a:r>
              <a:rPr lang="ru-RU" sz="2000" dirty="0">
                <a:solidFill>
                  <a:srgbClr val="000000"/>
                </a:solidFill>
                <a:latin typeface="Times New Roman" panose="02020603050405020304" pitchFamily="18" charset="0"/>
              </a:rPr>
              <a:t>Най-малко веднъж на всеки десет години след това всяка държава членка преразглежда своя национален план за възстановяване и ако е необходимо, го преработва и включва допълнителни </a:t>
            </a:r>
            <a:r>
              <a:rPr lang="ru-RU" sz="2000" dirty="0" smtClean="0">
                <a:solidFill>
                  <a:srgbClr val="000000"/>
                </a:solidFill>
                <a:latin typeface="Times New Roman" panose="02020603050405020304" pitchFamily="18" charset="0"/>
              </a:rPr>
              <a:t>мерки</a:t>
            </a:r>
          </a:p>
          <a:p>
            <a:r>
              <a:rPr lang="ru-RU" sz="2000" dirty="0" smtClean="0">
                <a:solidFill>
                  <a:srgbClr val="000000"/>
                </a:solidFill>
                <a:latin typeface="Times New Roman" panose="02020603050405020304" pitchFamily="18" charset="0"/>
              </a:rPr>
              <a:t>Наблюдение и докладване – чл. 20 и чл. 21 (</a:t>
            </a:r>
            <a:r>
              <a:rPr lang="ru-RU" sz="2000" dirty="0">
                <a:solidFill>
                  <a:srgbClr val="000000"/>
                </a:solidFill>
                <a:latin typeface="Times New Roman" panose="02020603050405020304" pitchFamily="18" charset="0"/>
              </a:rPr>
              <a:t>До 30 юни 2028 г. и най-малко на всеки три години след </a:t>
            </a:r>
            <a:r>
              <a:rPr lang="ru-RU" sz="2000" dirty="0" smtClean="0">
                <a:solidFill>
                  <a:srgbClr val="000000"/>
                </a:solidFill>
                <a:latin typeface="Times New Roman" panose="02020603050405020304" pitchFamily="18" charset="0"/>
              </a:rPr>
              <a:t>това; </a:t>
            </a:r>
            <a:r>
              <a:rPr lang="ru-RU" sz="2000" dirty="0">
                <a:solidFill>
                  <a:srgbClr val="000000"/>
                </a:solidFill>
                <a:latin typeface="Times New Roman" panose="02020603050405020304" pitchFamily="18" charset="0"/>
              </a:rPr>
              <a:t>До 30 юни 2031 г. за периода до 2030 г. и най-малко на всеки шест години след </a:t>
            </a:r>
            <a:r>
              <a:rPr lang="ru-RU" sz="2000" dirty="0" smtClean="0">
                <a:solidFill>
                  <a:srgbClr val="000000"/>
                </a:solidFill>
                <a:latin typeface="Times New Roman" panose="02020603050405020304" pitchFamily="18" charset="0"/>
              </a:rPr>
              <a:t>това) </a:t>
            </a:r>
          </a:p>
          <a:p>
            <a:endParaRPr lang="ru-RU" dirty="0" smtClean="0">
              <a:solidFill>
                <a:srgbClr val="000000"/>
              </a:solidFill>
              <a:latin typeface="Times New Roman" panose="02020603050405020304" pitchFamily="18" charset="0"/>
            </a:endParaRPr>
          </a:p>
          <a:p>
            <a:pPr marL="0" indent="0">
              <a:buNone/>
            </a:pPr>
            <a:endParaRPr lang="bg-BG" dirty="0">
              <a:solidFill>
                <a:schemeClr val="tx1">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450267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404664"/>
            <a:ext cx="10305156" cy="644650"/>
          </a:xfrm>
        </p:spPr>
        <p:txBody>
          <a:bodyPr>
            <a:normAutofit fontScale="90000"/>
          </a:bodyPr>
          <a:lstStyle/>
          <a:p>
            <a:pPr lvl="0"/>
            <a:r>
              <a:rPr lang="ru-RU"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Единен формат на НПВ </a:t>
            </a:r>
            <a:br>
              <a:rPr lang="ru-RU"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63352" y="1124743"/>
            <a:ext cx="5040560" cy="3611245"/>
          </a:xfrm>
          <a:solidFill>
            <a:srgbClr val="FFFFFF">
              <a:alpha val="50196"/>
            </a:srgbClr>
          </a:solidFill>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b="1" dirty="0">
                <a:solidFill>
                  <a:schemeClr val="tx1">
                    <a:lumMod val="95000"/>
                    <a:lumOff val="5000"/>
                  </a:schemeClr>
                </a:solidFill>
                <a:latin typeface="Times New Roman" panose="02020603050405020304" pitchFamily="18" charset="0"/>
              </a:rPr>
              <a:t>1. </a:t>
            </a:r>
            <a:r>
              <a:rPr lang="bg-BG" b="1" dirty="0" smtClean="0">
                <a:solidFill>
                  <a:schemeClr val="tx1">
                    <a:lumMod val="95000"/>
                    <a:lumOff val="5000"/>
                  </a:schemeClr>
                </a:solidFill>
                <a:latin typeface="Times New Roman" panose="02020603050405020304" pitchFamily="18" charset="0"/>
              </a:rPr>
              <a:t>Обща информация за ДЧ </a:t>
            </a:r>
            <a:endParaRPr lang="en-US" b="1" dirty="0">
              <a:solidFill>
                <a:schemeClr val="tx1">
                  <a:lumMod val="95000"/>
                  <a:lumOff val="5000"/>
                </a:schemeClr>
              </a:solidFill>
              <a:latin typeface="Times New Roman" panose="02020603050405020304" pitchFamily="18" charset="0"/>
            </a:endParaRPr>
          </a:p>
          <a:p>
            <a:pPr marL="0" indent="0">
              <a:buNone/>
            </a:pPr>
            <a:r>
              <a:rPr lang="bg-BG" b="1" dirty="0" smtClean="0">
                <a:solidFill>
                  <a:schemeClr val="tx1">
                    <a:lumMod val="95000"/>
                    <a:lumOff val="5000"/>
                  </a:schemeClr>
                </a:solidFill>
                <a:latin typeface="Times New Roman" panose="02020603050405020304" pitchFamily="18" charset="0"/>
              </a:rPr>
              <a:t>ЧАСТ</a:t>
            </a:r>
            <a:r>
              <a:rPr lang="en-US" b="1" dirty="0" smtClean="0">
                <a:solidFill>
                  <a:schemeClr val="tx1">
                    <a:lumMod val="95000"/>
                    <a:lumOff val="5000"/>
                  </a:schemeClr>
                </a:solidFill>
                <a:latin typeface="Times New Roman" panose="02020603050405020304" pitchFamily="18" charset="0"/>
              </a:rPr>
              <a:t> </a:t>
            </a:r>
            <a:r>
              <a:rPr lang="en-US" b="1" dirty="0">
                <a:solidFill>
                  <a:schemeClr val="tx1">
                    <a:lumMod val="95000"/>
                    <a:lumOff val="5000"/>
                  </a:schemeClr>
                </a:solidFill>
                <a:latin typeface="Times New Roman" panose="02020603050405020304" pitchFamily="18" charset="0"/>
              </a:rPr>
              <a:t>A – </a:t>
            </a:r>
            <a:r>
              <a:rPr lang="bg-BG" b="1" dirty="0" smtClean="0">
                <a:solidFill>
                  <a:schemeClr val="tx1">
                    <a:lumMod val="95000"/>
                    <a:lumOff val="5000"/>
                  </a:schemeClr>
                </a:solidFill>
                <a:latin typeface="Times New Roman" panose="02020603050405020304" pitchFamily="18" charset="0"/>
              </a:rPr>
              <a:t>Хоризонтална информация по целите</a:t>
            </a:r>
            <a:endParaRPr lang="en-US" b="1" dirty="0">
              <a:solidFill>
                <a:schemeClr val="tx1">
                  <a:lumMod val="95000"/>
                  <a:lumOff val="5000"/>
                </a:schemeClr>
              </a:solidFill>
              <a:latin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rPr>
              <a:t>2. </a:t>
            </a:r>
            <a:r>
              <a:rPr lang="bg-BG" dirty="0" smtClean="0">
                <a:solidFill>
                  <a:schemeClr val="tx1">
                    <a:lumMod val="95000"/>
                    <a:lumOff val="5000"/>
                  </a:schemeClr>
                </a:solidFill>
                <a:latin typeface="Times New Roman" panose="02020603050405020304" pitchFamily="18" charset="0"/>
              </a:rPr>
              <a:t>Изготвяне и приемане/одобряване на НПВ</a:t>
            </a:r>
            <a:endParaRPr lang="en-US" dirty="0">
              <a:solidFill>
                <a:schemeClr val="tx1">
                  <a:lumMod val="95000"/>
                  <a:lumOff val="5000"/>
                </a:schemeClr>
              </a:solidFill>
              <a:latin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rPr>
              <a:t>3. </a:t>
            </a:r>
            <a:r>
              <a:rPr lang="bg-BG" dirty="0" smtClean="0">
                <a:solidFill>
                  <a:schemeClr val="tx1">
                    <a:lumMod val="95000"/>
                    <a:lumOff val="5000"/>
                  </a:schemeClr>
                </a:solidFill>
                <a:latin typeface="Times New Roman" panose="02020603050405020304" pitchFamily="18" charset="0"/>
              </a:rPr>
              <a:t>Принос към основните цели на регламента</a:t>
            </a:r>
            <a:endParaRPr lang="en-US" dirty="0">
              <a:solidFill>
                <a:schemeClr val="tx1">
                  <a:lumMod val="95000"/>
                  <a:lumOff val="5000"/>
                </a:schemeClr>
              </a:solidFill>
              <a:latin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rPr>
              <a:t>4. </a:t>
            </a:r>
            <a:r>
              <a:rPr lang="bg-BG" dirty="0" smtClean="0">
                <a:solidFill>
                  <a:schemeClr val="tx1">
                    <a:lumMod val="95000"/>
                    <a:lumOff val="5000"/>
                  </a:schemeClr>
                </a:solidFill>
                <a:latin typeface="Times New Roman" panose="02020603050405020304" pitchFamily="18" charset="0"/>
              </a:rPr>
              <a:t>Съпътстващи ползи</a:t>
            </a:r>
            <a:r>
              <a:rPr lang="en-US" dirty="0" smtClean="0">
                <a:solidFill>
                  <a:schemeClr val="tx1">
                    <a:lumMod val="95000"/>
                    <a:lumOff val="5000"/>
                  </a:schemeClr>
                </a:solidFill>
                <a:latin typeface="Times New Roman" panose="02020603050405020304" pitchFamily="18" charset="0"/>
              </a:rPr>
              <a:t>, </a:t>
            </a:r>
            <a:r>
              <a:rPr lang="bg-BG" dirty="0" smtClean="0">
                <a:solidFill>
                  <a:schemeClr val="tx1">
                    <a:lumMod val="95000"/>
                    <a:lumOff val="5000"/>
                  </a:schemeClr>
                </a:solidFill>
                <a:latin typeface="Times New Roman" panose="02020603050405020304" pitchFamily="18" charset="0"/>
              </a:rPr>
              <a:t>връзка с други политики</a:t>
            </a:r>
            <a:r>
              <a:rPr lang="en-US" dirty="0" smtClean="0">
                <a:solidFill>
                  <a:schemeClr val="tx1">
                    <a:lumMod val="95000"/>
                    <a:lumOff val="5000"/>
                  </a:schemeClr>
                </a:solidFill>
                <a:latin typeface="Times New Roman" panose="02020603050405020304" pitchFamily="18" charset="0"/>
              </a:rPr>
              <a:t>, </a:t>
            </a:r>
            <a:r>
              <a:rPr lang="bg-BG" dirty="0" smtClean="0">
                <a:solidFill>
                  <a:schemeClr val="tx1">
                    <a:lumMod val="95000"/>
                    <a:lumOff val="5000"/>
                  </a:schemeClr>
                </a:solidFill>
                <a:latin typeface="Times New Roman" panose="02020603050405020304" pitchFamily="18" charset="0"/>
              </a:rPr>
              <a:t>обобщена финансова информация </a:t>
            </a:r>
          </a:p>
          <a:p>
            <a:pPr marL="0" indent="0">
              <a:buNone/>
            </a:pPr>
            <a:r>
              <a:rPr lang="en-US" dirty="0" smtClean="0">
                <a:solidFill>
                  <a:schemeClr val="tx1">
                    <a:lumMod val="95000"/>
                    <a:lumOff val="5000"/>
                  </a:schemeClr>
                </a:solidFill>
                <a:latin typeface="Times New Roman" panose="02020603050405020304" pitchFamily="18" charset="0"/>
              </a:rPr>
              <a:t>5</a:t>
            </a:r>
            <a:r>
              <a:rPr lang="en-US" dirty="0">
                <a:solidFill>
                  <a:schemeClr val="tx1">
                    <a:lumMod val="95000"/>
                    <a:lumOff val="5000"/>
                  </a:schemeClr>
                </a:solidFill>
                <a:latin typeface="Times New Roman" panose="02020603050405020304" pitchFamily="18" charset="0"/>
              </a:rPr>
              <a:t>. </a:t>
            </a:r>
            <a:r>
              <a:rPr lang="bg-BG" dirty="0" smtClean="0">
                <a:solidFill>
                  <a:schemeClr val="tx1">
                    <a:lumMod val="95000"/>
                    <a:lumOff val="5000"/>
                  </a:schemeClr>
                </a:solidFill>
                <a:latin typeface="Times New Roman" panose="02020603050405020304" pitchFamily="18" charset="0"/>
              </a:rPr>
              <a:t>Елементите за мониторинг</a:t>
            </a:r>
            <a:r>
              <a:rPr lang="en-US" dirty="0" smtClean="0">
                <a:solidFill>
                  <a:schemeClr val="tx1">
                    <a:lumMod val="95000"/>
                    <a:lumOff val="5000"/>
                  </a:schemeClr>
                </a:solidFill>
                <a:latin typeface="Times New Roman" panose="02020603050405020304" pitchFamily="18" charset="0"/>
              </a:rPr>
              <a:t>, </a:t>
            </a:r>
            <a:r>
              <a:rPr lang="bg-BG" dirty="0" smtClean="0">
                <a:solidFill>
                  <a:schemeClr val="tx1">
                    <a:lumMod val="95000"/>
                    <a:lumOff val="5000"/>
                  </a:schemeClr>
                </a:solidFill>
                <a:latin typeface="Times New Roman" panose="02020603050405020304" pitchFamily="18" charset="0"/>
              </a:rPr>
              <a:t>оценка на ефективността</a:t>
            </a:r>
            <a:r>
              <a:rPr lang="en-US" dirty="0" smtClean="0">
                <a:solidFill>
                  <a:schemeClr val="tx1">
                    <a:lumMod val="95000"/>
                    <a:lumOff val="5000"/>
                  </a:schemeClr>
                </a:solidFill>
                <a:latin typeface="Times New Roman" panose="02020603050405020304" pitchFamily="18" charset="0"/>
              </a:rPr>
              <a:t> </a:t>
            </a:r>
            <a:r>
              <a:rPr lang="bg-BG" dirty="0" smtClean="0">
                <a:solidFill>
                  <a:schemeClr val="tx1">
                    <a:lumMod val="95000"/>
                    <a:lumOff val="5000"/>
                  </a:schemeClr>
                </a:solidFill>
                <a:latin typeface="Times New Roman" panose="02020603050405020304" pitchFamily="18" charset="0"/>
              </a:rPr>
              <a:t>и преразглеждане на мерките </a:t>
            </a:r>
            <a:endParaRPr lang="bg-BG" dirty="0">
              <a:solidFill>
                <a:schemeClr val="tx1">
                  <a:lumMod val="95000"/>
                  <a:lumOff val="5000"/>
                </a:schemeClr>
              </a:solidFill>
              <a:latin typeface="Times New Roman" panose="02020603050405020304" pitchFamily="18" charset="0"/>
            </a:endParaRPr>
          </a:p>
        </p:txBody>
      </p:sp>
      <p:sp>
        <p:nvSpPr>
          <p:cNvPr id="5" name="TextBox 4"/>
          <p:cNvSpPr txBox="1"/>
          <p:nvPr/>
        </p:nvSpPr>
        <p:spPr>
          <a:xfrm>
            <a:off x="5591944" y="1124744"/>
            <a:ext cx="6264696" cy="3611245"/>
          </a:xfrm>
          <a:prstGeom prst="rect">
            <a:avLst/>
          </a:prstGeom>
          <a:solidFill>
            <a:srgbClr val="FFFFFF">
              <a:alpha val="50196"/>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Bef>
                <a:spcPts val="1000"/>
              </a:spcBef>
              <a:buClr>
                <a:schemeClr val="accent1"/>
              </a:buClr>
            </a:pPr>
            <a:r>
              <a:rPr lang="bg-BG" b="1" dirty="0" smtClean="0">
                <a:solidFill>
                  <a:schemeClr val="tx1">
                    <a:lumMod val="95000"/>
                    <a:lumOff val="5000"/>
                  </a:schemeClr>
                </a:solidFill>
                <a:latin typeface="Times New Roman" panose="02020603050405020304" pitchFamily="18" charset="0"/>
              </a:rPr>
              <a:t>ЧАСТ</a:t>
            </a:r>
            <a:r>
              <a:rPr lang="en-US" b="1" dirty="0" smtClean="0">
                <a:solidFill>
                  <a:schemeClr val="tx1">
                    <a:lumMod val="95000"/>
                    <a:lumOff val="5000"/>
                  </a:schemeClr>
                </a:solidFill>
                <a:latin typeface="Times New Roman" panose="02020603050405020304" pitchFamily="18" charset="0"/>
              </a:rPr>
              <a:t> </a:t>
            </a:r>
            <a:r>
              <a:rPr lang="en-US" b="1" dirty="0">
                <a:solidFill>
                  <a:schemeClr val="tx1">
                    <a:lumMod val="95000"/>
                    <a:lumOff val="5000"/>
                  </a:schemeClr>
                </a:solidFill>
                <a:latin typeface="Times New Roman" panose="02020603050405020304" pitchFamily="18" charset="0"/>
              </a:rPr>
              <a:t>B – </a:t>
            </a:r>
            <a:r>
              <a:rPr lang="bg-BG" b="1" dirty="0" smtClean="0">
                <a:solidFill>
                  <a:schemeClr val="tx1">
                    <a:lumMod val="95000"/>
                    <a:lumOff val="5000"/>
                  </a:schemeClr>
                </a:solidFill>
                <a:latin typeface="Times New Roman" panose="02020603050405020304" pitchFamily="18" charset="0"/>
              </a:rPr>
              <a:t>Национални цели и задължения по екосистеми</a:t>
            </a:r>
            <a:endParaRPr lang="en-US" b="1" dirty="0">
              <a:solidFill>
                <a:schemeClr val="tx1">
                  <a:lumMod val="95000"/>
                  <a:lumOff val="5000"/>
                </a:schemeClr>
              </a:solidFill>
              <a:latin typeface="Times New Roman" panose="02020603050405020304" pitchFamily="18" charset="0"/>
            </a:endParaRP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6. </a:t>
            </a:r>
            <a:r>
              <a:rPr lang="bg-BG" dirty="0" smtClean="0">
                <a:solidFill>
                  <a:schemeClr val="tx1">
                    <a:lumMod val="95000"/>
                    <a:lumOff val="5000"/>
                  </a:schemeClr>
                </a:solidFill>
                <a:latin typeface="Times New Roman" panose="02020603050405020304" pitchFamily="18" charset="0"/>
              </a:rPr>
              <a:t>Сухоземни, крайбрежни и сладководни екосистеми </a:t>
            </a:r>
            <a:r>
              <a:rPr lang="en-US" dirty="0" smtClean="0">
                <a:solidFill>
                  <a:schemeClr val="tx1">
                    <a:lumMod val="95000"/>
                    <a:lumOff val="5000"/>
                  </a:schemeClr>
                </a:solidFill>
                <a:latin typeface="Times New Roman" panose="02020603050405020304" pitchFamily="18" charset="0"/>
              </a:rPr>
              <a:t>(</a:t>
            </a:r>
            <a:r>
              <a:rPr lang="bg-BG" dirty="0"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4)</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7. </a:t>
            </a:r>
            <a:r>
              <a:rPr lang="bg-BG" dirty="0" smtClean="0">
                <a:solidFill>
                  <a:schemeClr val="tx1">
                    <a:lumMod val="95000"/>
                    <a:lumOff val="5000"/>
                  </a:schemeClr>
                </a:solidFill>
                <a:latin typeface="Times New Roman" panose="02020603050405020304" pitchFamily="18" charset="0"/>
              </a:rPr>
              <a:t>Морски екосистеми </a:t>
            </a:r>
            <a:r>
              <a:rPr lang="en-US" dirty="0" smtClean="0">
                <a:solidFill>
                  <a:schemeClr val="tx1">
                    <a:lumMod val="95000"/>
                    <a:lumOff val="5000"/>
                  </a:schemeClr>
                </a:solidFill>
                <a:latin typeface="Times New Roman" panose="02020603050405020304" pitchFamily="18" charset="0"/>
              </a:rPr>
              <a:t>(</a:t>
            </a:r>
            <a:r>
              <a:rPr lang="bg-BG" dirty="0" err="1"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5)</a:t>
            </a:r>
          </a:p>
          <a:p>
            <a:pPr>
              <a:spcBef>
                <a:spcPts val="1000"/>
              </a:spcBef>
              <a:buClr>
                <a:schemeClr val="accent1"/>
              </a:buClr>
            </a:pPr>
            <a:r>
              <a:rPr lang="en-US" b="1" dirty="0">
                <a:solidFill>
                  <a:srgbClr val="7030A0"/>
                </a:solidFill>
                <a:latin typeface="Times New Roman" panose="02020603050405020304" pitchFamily="18" charset="0"/>
              </a:rPr>
              <a:t>8. </a:t>
            </a:r>
            <a:r>
              <a:rPr lang="bg-BG" b="1" dirty="0" smtClean="0">
                <a:solidFill>
                  <a:srgbClr val="7030A0"/>
                </a:solidFill>
                <a:latin typeface="Times New Roman" panose="02020603050405020304" pitchFamily="18" charset="0"/>
              </a:rPr>
              <a:t>Градски екосистеми </a:t>
            </a:r>
            <a:r>
              <a:rPr lang="en-US" b="1" dirty="0" smtClean="0">
                <a:solidFill>
                  <a:srgbClr val="7030A0"/>
                </a:solidFill>
                <a:latin typeface="Times New Roman" panose="02020603050405020304" pitchFamily="18" charset="0"/>
              </a:rPr>
              <a:t>(</a:t>
            </a:r>
            <a:r>
              <a:rPr lang="bg-BG" b="1" dirty="0" err="1" smtClean="0">
                <a:solidFill>
                  <a:srgbClr val="7030A0"/>
                </a:solidFill>
                <a:latin typeface="Times New Roman" panose="02020603050405020304" pitchFamily="18" charset="0"/>
              </a:rPr>
              <a:t>Чл</a:t>
            </a:r>
            <a:r>
              <a:rPr lang="en-US" b="1" dirty="0" smtClean="0">
                <a:solidFill>
                  <a:srgbClr val="7030A0"/>
                </a:solidFill>
                <a:latin typeface="Times New Roman" panose="02020603050405020304" pitchFamily="18" charset="0"/>
              </a:rPr>
              <a:t>. </a:t>
            </a:r>
            <a:r>
              <a:rPr lang="en-US" b="1" dirty="0">
                <a:solidFill>
                  <a:srgbClr val="7030A0"/>
                </a:solidFill>
                <a:latin typeface="Times New Roman" panose="02020603050405020304" pitchFamily="18" charset="0"/>
              </a:rPr>
              <a:t>8)</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9. </a:t>
            </a:r>
            <a:r>
              <a:rPr lang="bg-BG" dirty="0" smtClean="0">
                <a:solidFill>
                  <a:schemeClr val="tx1">
                    <a:lumMod val="95000"/>
                    <a:lumOff val="5000"/>
                  </a:schemeClr>
                </a:solidFill>
                <a:latin typeface="Times New Roman" panose="02020603050405020304" pitchFamily="18" charset="0"/>
              </a:rPr>
              <a:t>Свързаност на реките и заливни равнини (</a:t>
            </a:r>
            <a:r>
              <a:rPr lang="bg-BG" dirty="0" err="1"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9)</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10. </a:t>
            </a:r>
            <a:r>
              <a:rPr lang="bg-BG" dirty="0" err="1" smtClean="0">
                <a:solidFill>
                  <a:schemeClr val="tx1">
                    <a:lumMod val="95000"/>
                    <a:lumOff val="5000"/>
                  </a:schemeClr>
                </a:solidFill>
                <a:latin typeface="Times New Roman" panose="02020603050405020304" pitchFamily="18" charset="0"/>
              </a:rPr>
              <a:t>Опрашители</a:t>
            </a:r>
            <a:r>
              <a:rPr lang="bg-BG" dirty="0" smtClean="0">
                <a:solidFill>
                  <a:schemeClr val="tx1">
                    <a:lumMod val="95000"/>
                    <a:lumOff val="5000"/>
                  </a:schemeClr>
                </a:solidFill>
                <a:latin typeface="Times New Roman" panose="02020603050405020304" pitchFamily="18" charset="0"/>
              </a:rPr>
              <a:t> </a:t>
            </a:r>
            <a:r>
              <a:rPr lang="en-US" dirty="0" smtClean="0">
                <a:solidFill>
                  <a:schemeClr val="tx1">
                    <a:lumMod val="95000"/>
                    <a:lumOff val="5000"/>
                  </a:schemeClr>
                </a:solidFill>
                <a:latin typeface="Times New Roman" panose="02020603050405020304" pitchFamily="18" charset="0"/>
              </a:rPr>
              <a:t>(</a:t>
            </a:r>
            <a:r>
              <a:rPr lang="bg-BG" dirty="0" err="1"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10)</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11. </a:t>
            </a:r>
            <a:r>
              <a:rPr lang="bg-BG" dirty="0" smtClean="0">
                <a:solidFill>
                  <a:schemeClr val="tx1">
                    <a:lumMod val="95000"/>
                    <a:lumOff val="5000"/>
                  </a:schemeClr>
                </a:solidFill>
                <a:latin typeface="Times New Roman" panose="02020603050405020304" pitchFamily="18" charset="0"/>
              </a:rPr>
              <a:t>Селскостопански екосистеми (</a:t>
            </a:r>
            <a:r>
              <a:rPr lang="bg-BG" dirty="0" err="1"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11)</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12. </a:t>
            </a:r>
            <a:r>
              <a:rPr lang="bg-BG" dirty="0" smtClean="0">
                <a:solidFill>
                  <a:schemeClr val="tx1">
                    <a:lumMod val="95000"/>
                    <a:lumOff val="5000"/>
                  </a:schemeClr>
                </a:solidFill>
                <a:latin typeface="Times New Roman" panose="02020603050405020304" pitchFamily="18" charset="0"/>
              </a:rPr>
              <a:t>Горски екосистеми </a:t>
            </a:r>
            <a:r>
              <a:rPr lang="en-US" dirty="0" smtClean="0">
                <a:solidFill>
                  <a:schemeClr val="tx1">
                    <a:lumMod val="95000"/>
                    <a:lumOff val="5000"/>
                  </a:schemeClr>
                </a:solidFill>
                <a:latin typeface="Times New Roman" panose="02020603050405020304" pitchFamily="18" charset="0"/>
              </a:rPr>
              <a:t>(</a:t>
            </a:r>
            <a:r>
              <a:rPr lang="bg-BG" dirty="0"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12)</a:t>
            </a:r>
          </a:p>
          <a:p>
            <a:pPr>
              <a:spcBef>
                <a:spcPts val="1000"/>
              </a:spcBef>
              <a:buClr>
                <a:schemeClr val="accent1"/>
              </a:buClr>
            </a:pPr>
            <a:r>
              <a:rPr lang="en-US" dirty="0">
                <a:solidFill>
                  <a:schemeClr val="tx1">
                    <a:lumMod val="95000"/>
                    <a:lumOff val="5000"/>
                  </a:schemeClr>
                </a:solidFill>
                <a:latin typeface="Times New Roman" panose="02020603050405020304" pitchFamily="18" charset="0"/>
              </a:rPr>
              <a:t>13. </a:t>
            </a:r>
            <a:r>
              <a:rPr lang="bg-BG" dirty="0" smtClean="0">
                <a:solidFill>
                  <a:schemeClr val="tx1">
                    <a:lumMod val="95000"/>
                    <a:lumOff val="5000"/>
                  </a:schemeClr>
                </a:solidFill>
                <a:latin typeface="Times New Roman" panose="02020603050405020304" pitchFamily="18" charset="0"/>
              </a:rPr>
              <a:t>Три милиарда дървета </a:t>
            </a:r>
            <a:r>
              <a:rPr lang="en-US" dirty="0" smtClean="0">
                <a:solidFill>
                  <a:schemeClr val="tx1">
                    <a:lumMod val="95000"/>
                    <a:lumOff val="5000"/>
                  </a:schemeClr>
                </a:solidFill>
                <a:latin typeface="Times New Roman" panose="02020603050405020304" pitchFamily="18" charset="0"/>
              </a:rPr>
              <a:t>(</a:t>
            </a:r>
            <a:r>
              <a:rPr lang="bg-BG" dirty="0" err="1" smtClean="0">
                <a:solidFill>
                  <a:schemeClr val="tx1">
                    <a:lumMod val="95000"/>
                    <a:lumOff val="5000"/>
                  </a:schemeClr>
                </a:solidFill>
                <a:latin typeface="Times New Roman" panose="02020603050405020304" pitchFamily="18" charset="0"/>
              </a:rPr>
              <a:t>Чл</a:t>
            </a:r>
            <a:r>
              <a:rPr lang="en-US" dirty="0" smtClean="0">
                <a:solidFill>
                  <a:schemeClr val="tx1">
                    <a:lumMod val="95000"/>
                    <a:lumOff val="5000"/>
                  </a:schemeClr>
                </a:solidFill>
                <a:latin typeface="Times New Roman" panose="02020603050405020304" pitchFamily="18" charset="0"/>
              </a:rPr>
              <a:t>. </a:t>
            </a:r>
            <a:r>
              <a:rPr lang="en-US" dirty="0">
                <a:solidFill>
                  <a:schemeClr val="tx1">
                    <a:lumMod val="95000"/>
                    <a:lumOff val="5000"/>
                  </a:schemeClr>
                </a:solidFill>
                <a:latin typeface="Times New Roman" panose="02020603050405020304" pitchFamily="18" charset="0"/>
              </a:rPr>
              <a:t>13)</a:t>
            </a:r>
            <a:endParaRPr lang="bg-BG" dirty="0">
              <a:solidFill>
                <a:schemeClr val="tx1">
                  <a:lumMod val="95000"/>
                  <a:lumOff val="5000"/>
                </a:schemeClr>
              </a:solidFill>
              <a:latin typeface="Times New Roman" panose="02020603050405020304" pitchFamily="18" charset="0"/>
            </a:endParaRPr>
          </a:p>
        </p:txBody>
      </p:sp>
      <p:sp>
        <p:nvSpPr>
          <p:cNvPr id="6" name="TextBox 5"/>
          <p:cNvSpPr txBox="1"/>
          <p:nvPr/>
        </p:nvSpPr>
        <p:spPr>
          <a:xfrm>
            <a:off x="263352" y="5085184"/>
            <a:ext cx="5040560" cy="774571"/>
          </a:xfrm>
          <a:prstGeom prst="rect">
            <a:avLst/>
          </a:prstGeom>
          <a:solidFill>
            <a:srgbClr val="FFFFFF">
              <a:alpha val="50196"/>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Bef>
                <a:spcPts val="1000"/>
              </a:spcBef>
              <a:buClr>
                <a:schemeClr val="accent1"/>
              </a:buClr>
            </a:pPr>
            <a:r>
              <a:rPr lang="bg-BG" b="1" dirty="0" smtClean="0">
                <a:solidFill>
                  <a:schemeClr val="tx1">
                    <a:lumMod val="95000"/>
                    <a:lumOff val="5000"/>
                  </a:schemeClr>
                </a:solidFill>
                <a:latin typeface="Times New Roman" panose="02020603050405020304" pitchFamily="18" charset="0"/>
              </a:rPr>
              <a:t>ЧАСТ</a:t>
            </a:r>
            <a:r>
              <a:rPr lang="en-US" b="1" dirty="0" smtClean="0">
                <a:solidFill>
                  <a:schemeClr val="tx1">
                    <a:lumMod val="95000"/>
                    <a:lumOff val="5000"/>
                  </a:schemeClr>
                </a:solidFill>
                <a:latin typeface="Times New Roman" panose="02020603050405020304" pitchFamily="18" charset="0"/>
              </a:rPr>
              <a:t> </a:t>
            </a:r>
            <a:r>
              <a:rPr lang="en-US" b="1" dirty="0">
                <a:solidFill>
                  <a:schemeClr val="tx1">
                    <a:lumMod val="95000"/>
                    <a:lumOff val="5000"/>
                  </a:schemeClr>
                </a:solidFill>
                <a:latin typeface="Times New Roman" panose="02020603050405020304" pitchFamily="18" charset="0"/>
              </a:rPr>
              <a:t>C – </a:t>
            </a:r>
            <a:r>
              <a:rPr lang="bg-BG" b="1" dirty="0" smtClean="0">
                <a:solidFill>
                  <a:schemeClr val="tx1">
                    <a:lumMod val="95000"/>
                    <a:lumOff val="5000"/>
                  </a:schemeClr>
                </a:solidFill>
                <a:latin typeface="Times New Roman" panose="02020603050405020304" pitchFamily="18" charset="0"/>
              </a:rPr>
              <a:t>Мерки за възстановяване</a:t>
            </a:r>
            <a:endParaRPr lang="en-US" b="1" dirty="0">
              <a:solidFill>
                <a:schemeClr val="tx1">
                  <a:lumMod val="95000"/>
                  <a:lumOff val="5000"/>
                </a:schemeClr>
              </a:solidFill>
              <a:latin typeface="Times New Roman" panose="02020603050405020304" pitchFamily="18" charset="0"/>
            </a:endParaRPr>
          </a:p>
          <a:p>
            <a:pPr>
              <a:spcBef>
                <a:spcPts val="1000"/>
              </a:spcBef>
              <a:buClr>
                <a:schemeClr val="accent1"/>
              </a:buClr>
            </a:pPr>
            <a:r>
              <a:rPr lang="en-US" b="1" dirty="0">
                <a:solidFill>
                  <a:srgbClr val="7030A0"/>
                </a:solidFill>
                <a:latin typeface="Times New Roman" panose="02020603050405020304" pitchFamily="18" charset="0"/>
              </a:rPr>
              <a:t>14. </a:t>
            </a:r>
            <a:r>
              <a:rPr lang="bg-BG" b="1" dirty="0" smtClean="0">
                <a:solidFill>
                  <a:srgbClr val="7030A0"/>
                </a:solidFill>
                <a:latin typeface="Times New Roman" panose="02020603050405020304" pitchFamily="18" charset="0"/>
              </a:rPr>
              <a:t>Мерки за възстановяване </a:t>
            </a:r>
            <a:r>
              <a:rPr lang="en-US" b="1" dirty="0" smtClean="0">
                <a:solidFill>
                  <a:srgbClr val="7030A0"/>
                </a:solidFill>
                <a:latin typeface="Times New Roman" panose="02020603050405020304" pitchFamily="18" charset="0"/>
              </a:rPr>
              <a:t>(</a:t>
            </a:r>
            <a:r>
              <a:rPr lang="bg-BG" b="1" dirty="0" err="1" smtClean="0">
                <a:solidFill>
                  <a:srgbClr val="7030A0"/>
                </a:solidFill>
                <a:latin typeface="Times New Roman" panose="02020603050405020304" pitchFamily="18" charset="0"/>
              </a:rPr>
              <a:t>Чл</a:t>
            </a:r>
            <a:r>
              <a:rPr lang="en-US" b="1" dirty="0" smtClean="0">
                <a:solidFill>
                  <a:srgbClr val="7030A0"/>
                </a:solidFill>
                <a:latin typeface="Times New Roman" panose="02020603050405020304" pitchFamily="18" charset="0"/>
              </a:rPr>
              <a:t>. </a:t>
            </a:r>
            <a:r>
              <a:rPr lang="en-US" b="1" dirty="0">
                <a:solidFill>
                  <a:srgbClr val="7030A0"/>
                </a:solidFill>
                <a:latin typeface="Times New Roman" panose="02020603050405020304" pitchFamily="18" charset="0"/>
              </a:rPr>
              <a:t>15(3</a:t>
            </a:r>
            <a:r>
              <a:rPr lang="en-US" b="1" dirty="0" smtClean="0">
                <a:solidFill>
                  <a:srgbClr val="7030A0"/>
                </a:solidFill>
                <a:latin typeface="Times New Roman" panose="02020603050405020304" pitchFamily="18" charset="0"/>
              </a:rPr>
              <a:t>)(</a:t>
            </a:r>
            <a:r>
              <a:rPr lang="bg-BG" b="1" dirty="0" smtClean="0">
                <a:solidFill>
                  <a:srgbClr val="7030A0"/>
                </a:solidFill>
                <a:latin typeface="Times New Roman" panose="02020603050405020304" pitchFamily="18" charset="0"/>
              </a:rPr>
              <a:t>в</a:t>
            </a:r>
            <a:r>
              <a:rPr lang="en-US" b="1" dirty="0" smtClean="0">
                <a:solidFill>
                  <a:srgbClr val="7030A0"/>
                </a:solidFill>
                <a:latin typeface="Times New Roman" panose="02020603050405020304" pitchFamily="18" charset="0"/>
              </a:rPr>
              <a:t>))</a:t>
            </a:r>
            <a:endParaRPr lang="bg-BG" b="1" dirty="0">
              <a:solidFill>
                <a:srgbClr val="7030A0"/>
              </a:solidFill>
              <a:latin typeface="Times New Roman" panose="02020603050405020304" pitchFamily="18" charset="0"/>
            </a:endParaRPr>
          </a:p>
        </p:txBody>
      </p:sp>
      <p:sp>
        <p:nvSpPr>
          <p:cNvPr id="8" name="TextBox 7"/>
          <p:cNvSpPr txBox="1"/>
          <p:nvPr/>
        </p:nvSpPr>
        <p:spPr>
          <a:xfrm>
            <a:off x="5591944" y="5085184"/>
            <a:ext cx="6264696" cy="1477328"/>
          </a:xfrm>
          <a:prstGeom prst="rect">
            <a:avLst/>
          </a:prstGeom>
          <a:solidFill>
            <a:srgbClr val="FFFFFF">
              <a:alpha val="50196"/>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bg-BG" b="1" dirty="0" smtClean="0">
                <a:solidFill>
                  <a:schemeClr val="tx1">
                    <a:lumMod val="95000"/>
                    <a:lumOff val="5000"/>
                  </a:schemeClr>
                </a:solidFill>
                <a:latin typeface="Times New Roman" panose="02020603050405020304" pitchFamily="18" charset="0"/>
              </a:rPr>
              <a:t>Приложения</a:t>
            </a:r>
            <a:endParaRPr lang="en-US" b="1" dirty="0">
              <a:solidFill>
                <a:schemeClr val="tx1">
                  <a:lumMod val="95000"/>
                  <a:lumOff val="5000"/>
                </a:schemeClr>
              </a:solidFill>
              <a:latin typeface="Times New Roman" panose="02020603050405020304" pitchFamily="18" charset="0"/>
            </a:endParaRPr>
          </a:p>
          <a:p>
            <a:r>
              <a:rPr lang="en-US" dirty="0">
                <a:solidFill>
                  <a:schemeClr val="tx1">
                    <a:lumMod val="95000"/>
                    <a:lumOff val="5000"/>
                  </a:schemeClr>
                </a:solidFill>
                <a:latin typeface="Times New Roman" panose="02020603050405020304" pitchFamily="18" charset="0"/>
              </a:rPr>
              <a:t>I. </a:t>
            </a:r>
            <a:r>
              <a:rPr lang="bg-BG" dirty="0" smtClean="0">
                <a:solidFill>
                  <a:schemeClr val="tx1">
                    <a:lumMod val="95000"/>
                    <a:lumOff val="5000"/>
                  </a:schemeClr>
                </a:solidFill>
                <a:latin typeface="Times New Roman" panose="02020603050405020304" pitchFamily="18" charset="0"/>
              </a:rPr>
              <a:t>Наблюдение/мониторинг на изпълнението на НПВ</a:t>
            </a:r>
            <a:endParaRPr lang="en-US" dirty="0">
              <a:solidFill>
                <a:schemeClr val="tx1">
                  <a:lumMod val="95000"/>
                  <a:lumOff val="5000"/>
                </a:schemeClr>
              </a:solidFill>
              <a:latin typeface="Times New Roman" panose="02020603050405020304" pitchFamily="18" charset="0"/>
            </a:endParaRPr>
          </a:p>
          <a:p>
            <a:r>
              <a:rPr lang="fr-FR" dirty="0">
                <a:solidFill>
                  <a:schemeClr val="tx1">
                    <a:lumMod val="95000"/>
                    <a:lumOff val="5000"/>
                  </a:schemeClr>
                </a:solidFill>
                <a:latin typeface="Times New Roman" panose="02020603050405020304" pitchFamily="18" charset="0"/>
              </a:rPr>
              <a:t>II. </a:t>
            </a:r>
            <a:r>
              <a:rPr lang="bg-BG" dirty="0" smtClean="0">
                <a:solidFill>
                  <a:schemeClr val="tx1">
                    <a:lumMod val="95000"/>
                    <a:lumOff val="5000"/>
                  </a:schemeClr>
                </a:solidFill>
                <a:latin typeface="Times New Roman" panose="02020603050405020304" pitchFamily="18" charset="0"/>
              </a:rPr>
              <a:t>Информация за типовете морски местообитания </a:t>
            </a:r>
            <a:endParaRPr lang="fr-FR" dirty="0">
              <a:solidFill>
                <a:srgbClr val="FF0000"/>
              </a:solidFill>
              <a:latin typeface="Times New Roman" panose="02020603050405020304" pitchFamily="18" charset="0"/>
            </a:endParaRPr>
          </a:p>
          <a:p>
            <a:r>
              <a:rPr lang="en-US" dirty="0">
                <a:solidFill>
                  <a:schemeClr val="tx1">
                    <a:lumMod val="95000"/>
                    <a:lumOff val="5000"/>
                  </a:schemeClr>
                </a:solidFill>
                <a:latin typeface="Times New Roman" panose="02020603050405020304" pitchFamily="18" charset="0"/>
              </a:rPr>
              <a:t>III. </a:t>
            </a:r>
            <a:r>
              <a:rPr lang="bg-BG" dirty="0" smtClean="0">
                <a:solidFill>
                  <a:schemeClr val="tx1">
                    <a:lumMod val="95000"/>
                    <a:lumOff val="5000"/>
                  </a:schemeClr>
                </a:solidFill>
                <a:latin typeface="Times New Roman" panose="02020603050405020304" pitchFamily="18" charset="0"/>
              </a:rPr>
              <a:t>Опис на речните бариери </a:t>
            </a:r>
            <a:endParaRPr lang="en-US" dirty="0" smtClean="0">
              <a:solidFill>
                <a:schemeClr val="tx1">
                  <a:lumMod val="95000"/>
                  <a:lumOff val="5000"/>
                </a:schemeClr>
              </a:solidFill>
              <a:latin typeface="Times New Roman" panose="02020603050405020304" pitchFamily="18" charset="0"/>
            </a:endParaRPr>
          </a:p>
          <a:p>
            <a:r>
              <a:rPr lang="en-US" b="1" dirty="0" smtClean="0">
                <a:solidFill>
                  <a:srgbClr val="7030A0"/>
                </a:solidFill>
                <a:latin typeface="Times New Roman" panose="02020603050405020304" pitchFamily="18" charset="0"/>
              </a:rPr>
              <a:t>IV. </a:t>
            </a:r>
            <a:r>
              <a:rPr lang="bg-BG" b="1" dirty="0" smtClean="0">
                <a:solidFill>
                  <a:srgbClr val="7030A0"/>
                </a:solidFill>
                <a:latin typeface="Times New Roman" panose="02020603050405020304" pitchFamily="18" charset="0"/>
              </a:rPr>
              <a:t>Списък на градските екосистеми</a:t>
            </a:r>
            <a:endParaRPr lang="bg-BG" b="1" dirty="0">
              <a:solidFill>
                <a:srgbClr val="7030A0"/>
              </a:solidFill>
              <a:latin typeface="Times New Roman" panose="02020603050405020304" pitchFamily="18" charset="0"/>
            </a:endParaRPr>
          </a:p>
        </p:txBody>
      </p:sp>
    </p:spTree>
    <p:extLst>
      <p:ext uri="{BB962C8B-B14F-4D97-AF65-F5344CB8AC3E}">
        <p14:creationId xmlns:p14="http://schemas.microsoft.com/office/powerpoint/2010/main" val="35809926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844824"/>
            <a:ext cx="8596668" cy="3880773"/>
          </a:xfrm>
        </p:spPr>
        <p:txBody>
          <a:bodyPr/>
          <a:lstStyle/>
          <a:p>
            <a:pPr marL="0" indent="0">
              <a:buNone/>
            </a:pPr>
            <a:r>
              <a:rPr lang="ru-RU" dirty="0" smtClean="0">
                <a:solidFill>
                  <a:schemeClr val="tx1"/>
                </a:solidFill>
              </a:rPr>
              <a:t>До </a:t>
            </a:r>
            <a:r>
              <a:rPr lang="ru-RU" dirty="0">
                <a:solidFill>
                  <a:schemeClr val="tx1"/>
                </a:solidFill>
              </a:rPr>
              <a:t>1 септември 2026 г. следва да </a:t>
            </a:r>
            <a:r>
              <a:rPr lang="ru-RU" dirty="0" smtClean="0">
                <a:solidFill>
                  <a:schemeClr val="tx1"/>
                </a:solidFill>
              </a:rPr>
              <a:t>бъдат:</a:t>
            </a:r>
          </a:p>
          <a:p>
            <a:pPr>
              <a:buAutoNum type="arabicPeriod"/>
            </a:pPr>
            <a:r>
              <a:rPr lang="ru-RU" b="1" dirty="0" smtClean="0">
                <a:solidFill>
                  <a:schemeClr val="tx1"/>
                </a:solidFill>
              </a:rPr>
              <a:t>Определени границите </a:t>
            </a:r>
            <a:r>
              <a:rPr lang="ru-RU" dirty="0" smtClean="0">
                <a:solidFill>
                  <a:schemeClr val="tx1"/>
                </a:solidFill>
              </a:rPr>
              <a:t>на</a:t>
            </a:r>
            <a:r>
              <a:rPr lang="ru-RU" b="1" dirty="0" smtClean="0">
                <a:solidFill>
                  <a:schemeClr val="tx1"/>
                </a:solidFill>
              </a:rPr>
              <a:t> </a:t>
            </a:r>
            <a:r>
              <a:rPr lang="ru-RU" dirty="0">
                <a:solidFill>
                  <a:schemeClr val="tx1"/>
                </a:solidFill>
              </a:rPr>
              <a:t>градските </a:t>
            </a:r>
            <a:r>
              <a:rPr lang="ru-RU" dirty="0" smtClean="0">
                <a:solidFill>
                  <a:schemeClr val="tx1"/>
                </a:solidFill>
              </a:rPr>
              <a:t>екосистеми.</a:t>
            </a:r>
          </a:p>
          <a:p>
            <a:pPr>
              <a:buAutoNum type="arabicPeriod"/>
            </a:pPr>
            <a:r>
              <a:rPr lang="ru-RU" b="1" dirty="0" smtClean="0">
                <a:solidFill>
                  <a:schemeClr val="tx1"/>
                </a:solidFill>
              </a:rPr>
              <a:t>Изчислени </a:t>
            </a:r>
            <a:r>
              <a:rPr lang="ru-RU" b="1" dirty="0">
                <a:solidFill>
                  <a:schemeClr val="tx1"/>
                </a:solidFill>
              </a:rPr>
              <a:t>базовите стойности </a:t>
            </a:r>
            <a:r>
              <a:rPr lang="ru-RU" b="1" dirty="0" smtClean="0">
                <a:solidFill>
                  <a:schemeClr val="tx1"/>
                </a:solidFill>
              </a:rPr>
              <a:t>за </a:t>
            </a:r>
            <a:r>
              <a:rPr lang="ru-RU" b="1" dirty="0">
                <a:solidFill>
                  <a:schemeClr val="tx1"/>
                </a:solidFill>
              </a:rPr>
              <a:t>площта</a:t>
            </a:r>
            <a:r>
              <a:rPr lang="ru-RU" dirty="0">
                <a:solidFill>
                  <a:schemeClr val="tx1"/>
                </a:solidFill>
              </a:rPr>
              <a:t> на градските зелени площи и покритието на дървесните корони</a:t>
            </a:r>
            <a:r>
              <a:rPr lang="ru-RU" dirty="0" smtClean="0">
                <a:solidFill>
                  <a:schemeClr val="tx1"/>
                </a:solidFill>
              </a:rPr>
              <a:t>.</a:t>
            </a:r>
          </a:p>
          <a:p>
            <a:pPr>
              <a:buAutoNum type="arabicPeriod"/>
            </a:pPr>
            <a:r>
              <a:rPr lang="ru-RU" b="1" dirty="0" smtClean="0">
                <a:solidFill>
                  <a:schemeClr val="tx1"/>
                </a:solidFill>
              </a:rPr>
              <a:t>Определена </a:t>
            </a:r>
            <a:r>
              <a:rPr lang="ru-RU" b="1" dirty="0">
                <a:solidFill>
                  <a:schemeClr val="tx1"/>
                </a:solidFill>
              </a:rPr>
              <a:t>индикативната площ за </a:t>
            </a:r>
            <a:r>
              <a:rPr lang="ru-RU" b="1" dirty="0" smtClean="0">
                <a:solidFill>
                  <a:schemeClr val="tx1"/>
                </a:solidFill>
              </a:rPr>
              <a:t>възстановяване </a:t>
            </a:r>
            <a:r>
              <a:rPr lang="ru-RU" dirty="0" smtClean="0">
                <a:solidFill>
                  <a:schemeClr val="tx1"/>
                </a:solidFill>
              </a:rPr>
              <a:t>необходима </a:t>
            </a:r>
            <a:r>
              <a:rPr lang="ru-RU" dirty="0">
                <a:solidFill>
                  <a:schemeClr val="tx1"/>
                </a:solidFill>
              </a:rPr>
              <a:t>за постигане на целта за липса на </a:t>
            </a:r>
            <a:r>
              <a:rPr lang="ru-RU" b="1" dirty="0">
                <a:solidFill>
                  <a:schemeClr val="tx1"/>
                </a:solidFill>
              </a:rPr>
              <a:t>нетна загуба до 2030 г</a:t>
            </a:r>
            <a:r>
              <a:rPr lang="ru-RU" b="1" dirty="0" smtClean="0">
                <a:solidFill>
                  <a:schemeClr val="tx1"/>
                </a:solidFill>
              </a:rPr>
              <a:t>.</a:t>
            </a:r>
          </a:p>
          <a:p>
            <a:pPr>
              <a:buAutoNum type="arabicPeriod"/>
            </a:pPr>
            <a:r>
              <a:rPr lang="ru-RU" b="1" dirty="0" smtClean="0">
                <a:solidFill>
                  <a:schemeClr val="tx1"/>
                </a:solidFill>
              </a:rPr>
              <a:t>Идентифициран </a:t>
            </a:r>
            <a:r>
              <a:rPr lang="ru-RU" b="1" dirty="0">
                <a:solidFill>
                  <a:schemeClr val="tx1"/>
                </a:solidFill>
              </a:rPr>
              <a:t>първоначален пакет от </a:t>
            </a:r>
            <a:r>
              <a:rPr lang="ru-RU" b="1" dirty="0" smtClean="0">
                <a:solidFill>
                  <a:schemeClr val="tx1"/>
                </a:solidFill>
              </a:rPr>
              <a:t>мерки за </a:t>
            </a:r>
            <a:r>
              <a:rPr lang="ru-RU" dirty="0">
                <a:solidFill>
                  <a:schemeClr val="tx1"/>
                </a:solidFill>
              </a:rPr>
              <a:t>запазване и увеличаване на градските зелени площи и покритието на дървесните </a:t>
            </a:r>
            <a:r>
              <a:rPr lang="ru-RU" dirty="0" smtClean="0">
                <a:solidFill>
                  <a:schemeClr val="tx1"/>
                </a:solidFill>
              </a:rPr>
              <a:t>корони за 56-те общини, които не поркиват минималните прагове.</a:t>
            </a:r>
          </a:p>
        </p:txBody>
      </p:sp>
      <p:sp>
        <p:nvSpPr>
          <p:cNvPr id="4" name="Title 1"/>
          <p:cNvSpPr>
            <a:spLocks noGrp="1"/>
          </p:cNvSpPr>
          <p:nvPr>
            <p:ph type="title"/>
          </p:nvPr>
        </p:nvSpPr>
        <p:spPr>
          <a:xfrm>
            <a:off x="263352" y="404664"/>
            <a:ext cx="10305156" cy="644650"/>
          </a:xfrm>
        </p:spPr>
        <p:txBody>
          <a:bodyPr>
            <a:normAutofit/>
          </a:bodyPr>
          <a:lstStyle/>
          <a:p>
            <a:pPr lvl="0"/>
            <a:r>
              <a:rPr lang="ru-RU"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Необходими действия за подготовката на проекта на НПВ</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tangle 1"/>
          <p:cNvSpPr/>
          <p:nvPr/>
        </p:nvSpPr>
        <p:spPr>
          <a:xfrm>
            <a:off x="677334" y="5718196"/>
            <a:ext cx="8073727" cy="646331"/>
          </a:xfrm>
          <a:prstGeom prst="rect">
            <a:avLst/>
          </a:prstGeom>
          <a:solidFill>
            <a:schemeClr val="accent1">
              <a:lumMod val="20000"/>
              <a:lumOff val="80000"/>
            </a:schemeClr>
          </a:solidFill>
        </p:spPr>
        <p:txBody>
          <a:bodyPr wrap="square">
            <a:spAutoFit/>
          </a:bodyPr>
          <a:lstStyle/>
          <a:p>
            <a:r>
              <a:rPr lang="ru-RU" i="1" dirty="0"/>
              <a:t>Посочените дейности са част от подготовката на първия проект на Националния план за възстановяване.</a:t>
            </a:r>
            <a:endParaRPr lang="en-US" i="1" dirty="0"/>
          </a:p>
        </p:txBody>
      </p:sp>
    </p:spTree>
    <p:extLst>
      <p:ext uri="{BB962C8B-B14F-4D97-AF65-F5344CB8AC3E}">
        <p14:creationId xmlns:p14="http://schemas.microsoft.com/office/powerpoint/2010/main" val="3509231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12776"/>
            <a:ext cx="8596668" cy="4628586"/>
          </a:xfrm>
        </p:spPr>
        <p:txBody>
          <a:bodyPr>
            <a:normAutofit fontScale="92500" lnSpcReduction="20000"/>
          </a:bodyPr>
          <a:lstStyle/>
          <a:p>
            <a:pPr marL="0" indent="0">
              <a:buNone/>
            </a:pPr>
            <a:r>
              <a:rPr lang="ru-RU" b="1" dirty="0">
                <a:solidFill>
                  <a:schemeClr val="tx1"/>
                </a:solidFill>
              </a:rPr>
              <a:t>Регламентът предоставя две </a:t>
            </a:r>
            <a:r>
              <a:rPr lang="ru-RU" b="1" dirty="0" smtClean="0">
                <a:solidFill>
                  <a:schemeClr val="tx1"/>
                </a:solidFill>
              </a:rPr>
              <a:t>възможности</a:t>
            </a:r>
            <a:r>
              <a:rPr lang="ru-RU" dirty="0" smtClean="0">
                <a:solidFill>
                  <a:schemeClr val="tx1"/>
                </a:solidFill>
              </a:rPr>
              <a:t>: </a:t>
            </a:r>
          </a:p>
          <a:p>
            <a:pPr marL="0" indent="0">
              <a:buNone/>
            </a:pPr>
            <a:r>
              <a:rPr lang="ru-RU" b="1" dirty="0" smtClean="0">
                <a:solidFill>
                  <a:schemeClr val="tx1"/>
                </a:solidFill>
              </a:rPr>
              <a:t>а)</a:t>
            </a:r>
            <a:r>
              <a:rPr lang="ru-RU" dirty="0" smtClean="0">
                <a:solidFill>
                  <a:schemeClr val="tx1"/>
                </a:solidFill>
              </a:rPr>
              <a:t> границата </a:t>
            </a:r>
            <a:r>
              <a:rPr lang="ru-RU" dirty="0">
                <a:solidFill>
                  <a:schemeClr val="tx1"/>
                </a:solidFill>
              </a:rPr>
              <a:t>да обхваща цялата територия на </a:t>
            </a:r>
            <a:r>
              <a:rPr lang="ru-RU" dirty="0" smtClean="0">
                <a:solidFill>
                  <a:schemeClr val="tx1"/>
                </a:solidFill>
              </a:rPr>
              <a:t>общината, </a:t>
            </a:r>
            <a:r>
              <a:rPr lang="ru-RU" dirty="0">
                <a:solidFill>
                  <a:schemeClr val="tx1"/>
                </a:solidFill>
              </a:rPr>
              <a:t>класифицирана като „city“ или „town and suburbs“; </a:t>
            </a:r>
            <a:endParaRPr lang="ru-RU" b="1" dirty="0">
              <a:solidFill>
                <a:schemeClr val="tx1"/>
              </a:solidFill>
            </a:endParaRPr>
          </a:p>
          <a:p>
            <a:pPr marL="0" indent="0">
              <a:buNone/>
            </a:pPr>
            <a:r>
              <a:rPr lang="ru-RU" b="1" dirty="0" smtClean="0">
                <a:solidFill>
                  <a:schemeClr val="tx1"/>
                </a:solidFill>
              </a:rPr>
              <a:t>б)</a:t>
            </a:r>
            <a:r>
              <a:rPr lang="ru-RU" dirty="0" smtClean="0">
                <a:solidFill>
                  <a:schemeClr val="tx1"/>
                </a:solidFill>
              </a:rPr>
              <a:t> границата </a:t>
            </a:r>
            <a:r>
              <a:rPr lang="ru-RU" dirty="0">
                <a:solidFill>
                  <a:schemeClr val="tx1"/>
                </a:solidFill>
              </a:rPr>
              <a:t>да обхваща части от територията на </a:t>
            </a:r>
            <a:r>
              <a:rPr lang="ru-RU" dirty="0" smtClean="0">
                <a:solidFill>
                  <a:schemeClr val="tx1"/>
                </a:solidFill>
              </a:rPr>
              <a:t>общината, </a:t>
            </a:r>
            <a:r>
              <a:rPr lang="ru-RU" dirty="0">
                <a:solidFill>
                  <a:schemeClr val="tx1"/>
                </a:solidFill>
              </a:rPr>
              <a:t>включващи най-малко разположените в нея </a:t>
            </a:r>
            <a:r>
              <a:rPr lang="ru-RU" dirty="0" smtClean="0">
                <a:solidFill>
                  <a:schemeClr val="tx1"/>
                </a:solidFill>
              </a:rPr>
              <a:t>„градски център“ </a:t>
            </a:r>
            <a:r>
              <a:rPr lang="ru-RU" dirty="0">
                <a:solidFill>
                  <a:schemeClr val="tx1"/>
                </a:solidFill>
              </a:rPr>
              <a:t>и </a:t>
            </a:r>
            <a:r>
              <a:rPr lang="ru-RU" dirty="0" smtClean="0">
                <a:solidFill>
                  <a:schemeClr val="tx1"/>
                </a:solidFill>
              </a:rPr>
              <a:t>„градски клъстери“.</a:t>
            </a:r>
          </a:p>
          <a:p>
            <a:pPr marL="0" indent="0">
              <a:buNone/>
            </a:pPr>
            <a:r>
              <a:rPr lang="bg-BG" b="1" dirty="0">
                <a:solidFill>
                  <a:schemeClr val="tx1"/>
                </a:solidFill>
              </a:rPr>
              <a:t>Подход за България</a:t>
            </a:r>
            <a:r>
              <a:rPr lang="bg-BG" b="1" dirty="0" smtClean="0">
                <a:solidFill>
                  <a:schemeClr val="tx1"/>
                </a:solidFill>
              </a:rPr>
              <a:t>:</a:t>
            </a:r>
          </a:p>
          <a:p>
            <a:r>
              <a:rPr lang="ru-RU" dirty="0">
                <a:solidFill>
                  <a:schemeClr val="tx1"/>
                </a:solidFill>
              </a:rPr>
              <a:t>За изходна основа се използват границите на градските екосистеми, картографирани по </a:t>
            </a:r>
            <a:r>
              <a:rPr lang="ru-RU" dirty="0" smtClean="0">
                <a:solidFill>
                  <a:schemeClr val="tx1"/>
                </a:solidFill>
              </a:rPr>
              <a:t>проект BG03.PDP2 </a:t>
            </a:r>
            <a:r>
              <a:rPr lang="ru-RU" dirty="0">
                <a:solidFill>
                  <a:schemeClr val="tx1"/>
                </a:solidFill>
              </a:rPr>
              <a:t>“Методологична подкрепа за оценка на състоянието на екосистемите и биофизична оценка на екосистемните </a:t>
            </a:r>
            <a:r>
              <a:rPr lang="ru-RU" dirty="0" smtClean="0">
                <a:solidFill>
                  <a:schemeClr val="tx1"/>
                </a:solidFill>
              </a:rPr>
              <a:t>услуги“;</a:t>
            </a:r>
          </a:p>
          <a:p>
            <a:r>
              <a:rPr lang="ru-RU" dirty="0" smtClean="0">
                <a:solidFill>
                  <a:schemeClr val="tx1"/>
                </a:solidFill>
              </a:rPr>
              <a:t>Границите са прецизирани, така че да обхващат градските клъстери и център, включително границите на населеното място;</a:t>
            </a:r>
          </a:p>
          <a:p>
            <a:r>
              <a:rPr lang="ru-RU" dirty="0" smtClean="0">
                <a:solidFill>
                  <a:schemeClr val="tx1"/>
                </a:solidFill>
              </a:rPr>
              <a:t>БАН са изготвили първоначален вариант на границите въз основа на наличните пространствени данни;</a:t>
            </a:r>
          </a:p>
          <a:p>
            <a:pPr marL="0" indent="0">
              <a:buNone/>
            </a:pPr>
            <a:r>
              <a:rPr lang="bg-BG" dirty="0" smtClean="0">
                <a:solidFill>
                  <a:schemeClr val="tx1"/>
                </a:solidFill>
              </a:rPr>
              <a:t>* </a:t>
            </a:r>
            <a:r>
              <a:rPr lang="ru-RU" dirty="0" smtClean="0">
                <a:solidFill>
                  <a:schemeClr val="tx1"/>
                </a:solidFill>
              </a:rPr>
              <a:t>Регламентът позволява разширяване на границите. Поради това общините могат да запазят правото си да преценят дали определеният за тях обхват следва да бъде разширен в процеса на допълване на плана през шестте месеца след подаването на първия работен вариант.</a:t>
            </a:r>
          </a:p>
        </p:txBody>
      </p:sp>
      <p:sp>
        <p:nvSpPr>
          <p:cNvPr id="4" name="Title 1"/>
          <p:cNvSpPr>
            <a:spLocks noGrp="1"/>
          </p:cNvSpPr>
          <p:nvPr>
            <p:ph type="title"/>
          </p:nvPr>
        </p:nvSpPr>
        <p:spPr>
          <a:xfrm>
            <a:off x="263352" y="404664"/>
            <a:ext cx="10305156" cy="644650"/>
          </a:xfrm>
        </p:spPr>
        <p:txBody>
          <a:bodyPr>
            <a:normAutofit/>
          </a:bodyPr>
          <a:lstStyle/>
          <a:p>
            <a:pPr lvl="0"/>
            <a:r>
              <a:rPr lang="ru-RU" sz="24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Определяне на границите на градските екосистеми</a:t>
            </a:r>
            <a:endParaRPr lang="bg-BG" sz="24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831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TM02900688[[fn=Facet]]</Template>
  <TotalTime>6960</TotalTime>
  <Words>2839</Words>
  <Application>Microsoft Office PowerPoint</Application>
  <PresentationFormat>Widescreen</PresentationFormat>
  <Paragraphs>130</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MS Mincho</vt:lpstr>
      <vt:lpstr>Times New Roman</vt:lpstr>
      <vt:lpstr>Trebuchet MS</vt:lpstr>
      <vt:lpstr>Wingdings</vt:lpstr>
      <vt:lpstr>Wingdings 3</vt:lpstr>
      <vt:lpstr>Facet</vt:lpstr>
      <vt:lpstr>Министерство на регионалното развитие  и благоустройството</vt:lpstr>
      <vt:lpstr>Регламент (ЕС) 2024/1991 на Европейския парламент и на Съвета от 24 юни 2024 година относно възстановяването на природата</vt:lpstr>
      <vt:lpstr>PowerPoint Presentation</vt:lpstr>
      <vt:lpstr>Цели и задължения за възстановяване</vt:lpstr>
      <vt:lpstr>PowerPoint Presentation</vt:lpstr>
      <vt:lpstr>Национален план за възстановяване</vt:lpstr>
      <vt:lpstr>Единен формат на НПВ  </vt:lpstr>
      <vt:lpstr>Необходими действия за подготовката на проекта на НПВ</vt:lpstr>
      <vt:lpstr>Определяне на границите на градските екосистеми</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Обединение на градски екосистеми</vt:lpstr>
      <vt:lpstr>PowerPoint Presentation</vt:lpstr>
      <vt:lpstr>PowerPoint Presentation</vt:lpstr>
      <vt:lpstr>Определяне на подходящи територии за постигане на целта за липса на нетна загуба</vt:lpstr>
      <vt:lpstr>Предложение за подход за определяне на начален пакет от мерки</vt:lpstr>
      <vt:lpstr>Предложение за начален пакет от мерки – в процес на изпълнение</vt:lpstr>
      <vt:lpstr>Предложение за начален пакет от мерки – планирани (1/2)</vt:lpstr>
      <vt:lpstr>Предложение за начален пакет от мерки – планирани (2/2)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на околната среда и водите</dc:title>
  <dc:creator>AHasan</dc:creator>
  <cp:lastModifiedBy>IVAYLO HRISTOV STOYANOV</cp:lastModifiedBy>
  <cp:revision>159</cp:revision>
  <dcterms:created xsi:type="dcterms:W3CDTF">2025-01-07T12:43:40Z</dcterms:created>
  <dcterms:modified xsi:type="dcterms:W3CDTF">2026-08-28T07:44:31Z</dcterms:modified>
</cp:coreProperties>
</file>